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75" r:id="rId2"/>
    <p:sldId id="1337" r:id="rId3"/>
    <p:sldId id="1394" r:id="rId4"/>
    <p:sldId id="368" r:id="rId5"/>
    <p:sldId id="1329" r:id="rId6"/>
    <p:sldId id="1395" r:id="rId7"/>
    <p:sldId id="1363" r:id="rId8"/>
    <p:sldId id="1378" r:id="rId9"/>
    <p:sldId id="1326" r:id="rId10"/>
    <p:sldId id="1368" r:id="rId11"/>
    <p:sldId id="1381" r:id="rId12"/>
    <p:sldId id="1375" r:id="rId13"/>
    <p:sldId id="1376" r:id="rId14"/>
    <p:sldId id="1380" r:id="rId15"/>
    <p:sldId id="1377" r:id="rId16"/>
    <p:sldId id="1379" r:id="rId17"/>
    <p:sldId id="1369" r:id="rId18"/>
    <p:sldId id="1373" r:id="rId19"/>
    <p:sldId id="1374" r:id="rId20"/>
    <p:sldId id="1370" r:id="rId21"/>
    <p:sldId id="1371" r:id="rId22"/>
    <p:sldId id="1393" r:id="rId23"/>
    <p:sldId id="1401" r:id="rId24"/>
    <p:sldId id="1396" r:id="rId25"/>
    <p:sldId id="1279" r:id="rId26"/>
    <p:sldId id="1281" r:id="rId27"/>
    <p:sldId id="1283" r:id="rId28"/>
    <p:sldId id="1291" r:id="rId29"/>
    <p:sldId id="1317" r:id="rId30"/>
    <p:sldId id="1356" r:id="rId31"/>
    <p:sldId id="1357" r:id="rId32"/>
    <p:sldId id="1358" r:id="rId33"/>
    <p:sldId id="1354" r:id="rId34"/>
    <p:sldId id="1318" r:id="rId35"/>
    <p:sldId id="1397" r:id="rId36"/>
    <p:sldId id="1383" r:id="rId37"/>
    <p:sldId id="1384" r:id="rId38"/>
    <p:sldId id="1385" r:id="rId39"/>
    <p:sldId id="1386" r:id="rId40"/>
    <p:sldId id="1387" r:id="rId41"/>
    <p:sldId id="1390" r:id="rId42"/>
    <p:sldId id="1389" r:id="rId43"/>
    <p:sldId id="1398" r:id="rId44"/>
    <p:sldId id="1315" r:id="rId45"/>
    <p:sldId id="1296" r:id="rId46"/>
    <p:sldId id="1316" r:id="rId47"/>
    <p:sldId id="1304" r:id="rId48"/>
    <p:sldId id="1314" r:id="rId49"/>
    <p:sldId id="1303" r:id="rId50"/>
    <p:sldId id="1292" r:id="rId51"/>
    <p:sldId id="1399" r:id="rId52"/>
    <p:sldId id="1320" r:id="rId53"/>
    <p:sldId id="1400" r:id="rId54"/>
    <p:sldId id="1355" r:id="rId5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7E6589-4C7B-08BB-D3AC-A49C8D14613E}" name="田浦　健次朗" initials="健田" userId="S::2615215597@utac.u-tokyo.ac.jp::4dc884a8-fd95-403d-a383-b378924a68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FF"/>
    <a:srgbClr val="FF0000"/>
    <a:srgbClr val="0066FF"/>
    <a:srgbClr val="8B217E"/>
    <a:srgbClr val="683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91635-83D7-4FFD-AB91-EDB5786DA1D1}" v="251" dt="2023-09-13T01:20:37.432"/>
    <p1510:client id="{8B72A4CC-4E1B-61F7-FEE1-0F5F36A1F844}" v="13" dt="2023-09-13T00:43:18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21" autoAdjust="0"/>
    <p:restoredTop sz="86410" autoAdjust="0"/>
  </p:normalViewPr>
  <p:slideViewPr>
    <p:cSldViewPr snapToGrid="0">
      <p:cViewPr>
        <p:scale>
          <a:sx n="80" d="100"/>
          <a:sy n="80" d="100"/>
        </p:scale>
        <p:origin x="60" y="804"/>
      </p:cViewPr>
      <p:guideLst/>
    </p:cSldViewPr>
  </p:slideViewPr>
  <p:outlineViewPr>
    <p:cViewPr>
      <p:scale>
        <a:sx n="33" d="100"/>
        <a:sy n="33" d="100"/>
      </p:scale>
      <p:origin x="0" y="-2988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竹内　朗" userId="S::7418123406@utac.u-tokyo.ac.jp::ebff01fb-84e0-41e0-96d5-5566ff538fe2" providerId="AD" clId="Web-{8B72A4CC-4E1B-61F7-FEE1-0F5F36A1F844}"/>
    <pc:docChg chg="modSld">
      <pc:chgData name="竹内　朗" userId="S::7418123406@utac.u-tokyo.ac.jp::ebff01fb-84e0-41e0-96d5-5566ff538fe2" providerId="AD" clId="Web-{8B72A4CC-4E1B-61F7-FEE1-0F5F36A1F844}" dt="2023-09-13T00:43:17.936" v="10" actId="20577"/>
      <pc:docMkLst>
        <pc:docMk/>
      </pc:docMkLst>
      <pc:sldChg chg="modSp">
        <pc:chgData name="竹内　朗" userId="S::7418123406@utac.u-tokyo.ac.jp::ebff01fb-84e0-41e0-96d5-5566ff538fe2" providerId="AD" clId="Web-{8B72A4CC-4E1B-61F7-FEE1-0F5F36A1F844}" dt="2023-09-13T00:43:17.936" v="10" actId="20577"/>
        <pc:sldMkLst>
          <pc:docMk/>
          <pc:sldMk cId="1735719251" sldId="1320"/>
        </pc:sldMkLst>
        <pc:spChg chg="mod">
          <ac:chgData name="竹内　朗" userId="S::7418123406@utac.u-tokyo.ac.jp::ebff01fb-84e0-41e0-96d5-5566ff538fe2" providerId="AD" clId="Web-{8B72A4CC-4E1B-61F7-FEE1-0F5F36A1F844}" dt="2023-09-13T00:43:17.936" v="10" actId="2057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  <pc:docChgLst>
    <pc:chgData name="田浦　健次朗" userId="4dc884a8-fd95-403d-a383-b378924a686d" providerId="ADAL" clId="{28391635-83D7-4FFD-AB91-EDB5786DA1D1}"/>
    <pc:docChg chg="undo custSel modSld">
      <pc:chgData name="田浦　健次朗" userId="4dc884a8-fd95-403d-a383-b378924a686d" providerId="ADAL" clId="{28391635-83D7-4FFD-AB91-EDB5786DA1D1}" dt="2023-09-13T01:20:37.432" v="267" actId="207"/>
      <pc:docMkLst>
        <pc:docMk/>
      </pc:docMkLst>
      <pc:sldChg chg="modSp mod">
        <pc:chgData name="田浦　健次朗" userId="4dc884a8-fd95-403d-a383-b378924a686d" providerId="ADAL" clId="{28391635-83D7-4FFD-AB91-EDB5786DA1D1}" dt="2023-09-13T00:40:20.460" v="27" actId="207"/>
        <pc:sldMkLst>
          <pc:docMk/>
          <pc:sldMk cId="782348043" sldId="1281"/>
        </pc:sldMkLst>
        <pc:spChg chg="mod">
          <ac:chgData name="田浦　健次朗" userId="4dc884a8-fd95-403d-a383-b378924a686d" providerId="ADAL" clId="{28391635-83D7-4FFD-AB91-EDB5786DA1D1}" dt="2023-09-13T00:40:20.460" v="27" actId="207"/>
          <ac:spMkLst>
            <pc:docMk/>
            <pc:sldMk cId="782348043" sldId="1281"/>
            <ac:spMk id="3" creationId="{5FA86047-F155-4E10-9921-4500C3183DCE}"/>
          </ac:spMkLst>
        </pc:spChg>
      </pc:sldChg>
      <pc:sldChg chg="modSp mod">
        <pc:chgData name="田浦　健次朗" userId="4dc884a8-fd95-403d-a383-b378924a686d" providerId="ADAL" clId="{28391635-83D7-4FFD-AB91-EDB5786DA1D1}" dt="2023-09-13T01:09:08.061" v="153" actId="20577"/>
        <pc:sldMkLst>
          <pc:docMk/>
          <pc:sldMk cId="2989109256" sldId="1290"/>
        </pc:sldMkLst>
        <pc:spChg chg="mod">
          <ac:chgData name="田浦　健次朗" userId="4dc884a8-fd95-403d-a383-b378924a686d" providerId="ADAL" clId="{28391635-83D7-4FFD-AB91-EDB5786DA1D1}" dt="2023-09-13T00:47:49.298" v="132" actId="20577"/>
          <ac:spMkLst>
            <pc:docMk/>
            <pc:sldMk cId="2989109256" sldId="1290"/>
            <ac:spMk id="10" creationId="{FE28FBC0-B86D-A556-736A-156B4F36EECC}"/>
          </ac:spMkLst>
        </pc:spChg>
        <pc:spChg chg="mod">
          <ac:chgData name="田浦　健次朗" userId="4dc884a8-fd95-403d-a383-b378924a686d" providerId="ADAL" clId="{28391635-83D7-4FFD-AB91-EDB5786DA1D1}" dt="2023-09-13T01:09:08.061" v="153" actId="20577"/>
          <ac:spMkLst>
            <pc:docMk/>
            <pc:sldMk cId="2989109256" sldId="1290"/>
            <ac:spMk id="11" creationId="{64752D78-5BB7-A93D-33F3-DD87CFC7DC69}"/>
          </ac:spMkLst>
        </pc:spChg>
        <pc:spChg chg="mod">
          <ac:chgData name="田浦　健次朗" userId="4dc884a8-fd95-403d-a383-b378924a686d" providerId="ADAL" clId="{28391635-83D7-4FFD-AB91-EDB5786DA1D1}" dt="2023-09-13T00:48:01.383" v="133" actId="20577"/>
          <ac:spMkLst>
            <pc:docMk/>
            <pc:sldMk cId="2989109256" sldId="1290"/>
            <ac:spMk id="12" creationId="{358F841A-9757-F160-A226-043A550A9465}"/>
          </ac:spMkLst>
        </pc:spChg>
      </pc:sldChg>
      <pc:sldChg chg="modSp mod">
        <pc:chgData name="田浦　健次朗" userId="4dc884a8-fd95-403d-a383-b378924a686d" providerId="ADAL" clId="{28391635-83D7-4FFD-AB91-EDB5786DA1D1}" dt="2023-09-13T00:47:21.243" v="118" actId="20577"/>
        <pc:sldMkLst>
          <pc:docMk/>
          <pc:sldMk cId="3652114238" sldId="1292"/>
        </pc:sldMkLst>
        <pc:spChg chg="mod">
          <ac:chgData name="田浦　健次朗" userId="4dc884a8-fd95-403d-a383-b378924a686d" providerId="ADAL" clId="{28391635-83D7-4FFD-AB91-EDB5786DA1D1}" dt="2023-09-13T00:47:21.243" v="118" actId="20577"/>
          <ac:spMkLst>
            <pc:docMk/>
            <pc:sldMk cId="3652114238" sldId="1292"/>
            <ac:spMk id="3" creationId="{33B9FD86-B0C8-4038-A29E-93B77F2C9E4F}"/>
          </ac:spMkLst>
        </pc:spChg>
      </pc:sldChg>
      <pc:sldChg chg="modSp mod">
        <pc:chgData name="田浦　健次朗" userId="4dc884a8-fd95-403d-a383-b378924a686d" providerId="ADAL" clId="{28391635-83D7-4FFD-AB91-EDB5786DA1D1}" dt="2023-09-13T00:43:39.490" v="78" actId="1076"/>
        <pc:sldMkLst>
          <pc:docMk/>
          <pc:sldMk cId="2763536997" sldId="1300"/>
        </pc:sldMkLst>
        <pc:spChg chg="mod">
          <ac:chgData name="田浦　健次朗" userId="4dc884a8-fd95-403d-a383-b378924a686d" providerId="ADAL" clId="{28391635-83D7-4FFD-AB91-EDB5786DA1D1}" dt="2023-09-13T00:42:49.617" v="76" actId="20577"/>
          <ac:spMkLst>
            <pc:docMk/>
            <pc:sldMk cId="2763536997" sldId="1300"/>
            <ac:spMk id="3" creationId="{88092FA8-1133-AD8E-DE2D-911923D339E1}"/>
          </ac:spMkLst>
        </pc:spChg>
        <pc:spChg chg="mod">
          <ac:chgData name="田浦　健次朗" userId="4dc884a8-fd95-403d-a383-b378924a686d" providerId="ADAL" clId="{28391635-83D7-4FFD-AB91-EDB5786DA1D1}" dt="2023-09-13T00:43:39.490" v="78" actId="1076"/>
          <ac:spMkLst>
            <pc:docMk/>
            <pc:sldMk cId="2763536997" sldId="1300"/>
            <ac:spMk id="8" creationId="{C1256919-5F78-24C7-2088-E2D11D26B013}"/>
          </ac:spMkLst>
        </pc:spChg>
        <pc:grpChg chg="mod">
          <ac:chgData name="田浦　健次朗" userId="4dc884a8-fd95-403d-a383-b378924a686d" providerId="ADAL" clId="{28391635-83D7-4FFD-AB91-EDB5786DA1D1}" dt="2023-09-13T00:42:59.614" v="77" actId="14100"/>
          <ac:grpSpMkLst>
            <pc:docMk/>
            <pc:sldMk cId="2763536997" sldId="1300"/>
            <ac:grpSpMk id="18" creationId="{4CCABF4A-08ED-B01D-01D2-39ECDD5BCA7E}"/>
          </ac:grpSpMkLst>
        </pc:grpChg>
      </pc:sldChg>
      <pc:sldChg chg="modSp mod">
        <pc:chgData name="田浦　健次朗" userId="4dc884a8-fd95-403d-a383-b378924a686d" providerId="ADAL" clId="{28391635-83D7-4FFD-AB91-EDB5786DA1D1}" dt="2023-09-11T16:36:28.364" v="2" actId="14100"/>
        <pc:sldMkLst>
          <pc:docMk/>
          <pc:sldMk cId="4123037882" sldId="1302"/>
        </pc:sldMkLst>
        <pc:spChg chg="mod">
          <ac:chgData name="田浦　健次朗" userId="4dc884a8-fd95-403d-a383-b378924a686d" providerId="ADAL" clId="{28391635-83D7-4FFD-AB91-EDB5786DA1D1}" dt="2023-09-11T16:36:28.364" v="2" actId="14100"/>
          <ac:spMkLst>
            <pc:docMk/>
            <pc:sldMk cId="4123037882" sldId="1302"/>
            <ac:spMk id="3" creationId="{19BF888F-8BCE-271C-3CF6-AC586C05541F}"/>
          </ac:spMkLst>
        </pc:spChg>
        <pc:picChg chg="mod">
          <ac:chgData name="田浦　健次朗" userId="4dc884a8-fd95-403d-a383-b378924a686d" providerId="ADAL" clId="{28391635-83D7-4FFD-AB91-EDB5786DA1D1}" dt="2023-09-11T16:36:21.427" v="0" actId="1076"/>
          <ac:picMkLst>
            <pc:docMk/>
            <pc:sldMk cId="4123037882" sldId="1302"/>
            <ac:picMk id="9" creationId="{73D306DC-C931-A724-BF63-CA8F91003749}"/>
          </ac:picMkLst>
        </pc:picChg>
      </pc:sldChg>
      <pc:sldChg chg="modSp mod">
        <pc:chgData name="田浦　健次朗" userId="4dc884a8-fd95-403d-a383-b378924a686d" providerId="ADAL" clId="{28391635-83D7-4FFD-AB91-EDB5786DA1D1}" dt="2023-09-13T00:47:07.465" v="109" actId="1036"/>
        <pc:sldMkLst>
          <pc:docMk/>
          <pc:sldMk cId="2182907717" sldId="1303"/>
        </pc:sldMkLst>
        <pc:spChg chg="mod">
          <ac:chgData name="田浦　健次朗" userId="4dc884a8-fd95-403d-a383-b378924a686d" providerId="ADAL" clId="{28391635-83D7-4FFD-AB91-EDB5786DA1D1}" dt="2023-09-13T00:47:07.465" v="109" actId="1036"/>
          <ac:spMkLst>
            <pc:docMk/>
            <pc:sldMk cId="2182907717" sldId="1303"/>
            <ac:spMk id="3" creationId="{302B115C-6B8E-BEC1-2FB1-2E6E17131553}"/>
          </ac:spMkLst>
        </pc:spChg>
      </pc:sldChg>
      <pc:sldChg chg="modSp mod">
        <pc:chgData name="田浦　健次朗" userId="4dc884a8-fd95-403d-a383-b378924a686d" providerId="ADAL" clId="{28391635-83D7-4FFD-AB91-EDB5786DA1D1}" dt="2023-09-13T01:11:12.238" v="164" actId="20577"/>
        <pc:sldMkLst>
          <pc:docMk/>
          <pc:sldMk cId="2256685281" sldId="1304"/>
        </pc:sldMkLst>
        <pc:spChg chg="mod">
          <ac:chgData name="田浦　健次朗" userId="4dc884a8-fd95-403d-a383-b378924a686d" providerId="ADAL" clId="{28391635-83D7-4FFD-AB91-EDB5786DA1D1}" dt="2023-09-11T16:37:20.149" v="10" actId="14100"/>
          <ac:spMkLst>
            <pc:docMk/>
            <pc:sldMk cId="2256685281" sldId="1304"/>
            <ac:spMk id="2" creationId="{C0458DC9-86FF-1876-2DA4-F21263F06449}"/>
          </ac:spMkLst>
        </pc:spChg>
        <pc:spChg chg="mod">
          <ac:chgData name="田浦　健次朗" userId="4dc884a8-fd95-403d-a383-b378924a686d" providerId="ADAL" clId="{28391635-83D7-4FFD-AB91-EDB5786DA1D1}" dt="2023-09-13T01:11:12.238" v="164" actId="20577"/>
          <ac:spMkLst>
            <pc:docMk/>
            <pc:sldMk cId="2256685281" sldId="1304"/>
            <ac:spMk id="3" creationId="{93A8A5AF-5EE2-AE75-DE0F-9F733056F522}"/>
          </ac:spMkLst>
        </pc:spChg>
      </pc:sldChg>
      <pc:sldChg chg="modSp mod">
        <pc:chgData name="田浦　健次朗" userId="4dc884a8-fd95-403d-a383-b378924a686d" providerId="ADAL" clId="{28391635-83D7-4FFD-AB91-EDB5786DA1D1}" dt="2023-09-13T00:45:25.628" v="95" actId="1036"/>
        <pc:sldMkLst>
          <pc:docMk/>
          <pc:sldMk cId="1549809361" sldId="1312"/>
        </pc:sldMkLst>
        <pc:spChg chg="mod">
          <ac:chgData name="田浦　健次朗" userId="4dc884a8-fd95-403d-a383-b378924a686d" providerId="ADAL" clId="{28391635-83D7-4FFD-AB91-EDB5786DA1D1}" dt="2023-09-11T16:36:47.994" v="6" actId="14100"/>
          <ac:spMkLst>
            <pc:docMk/>
            <pc:sldMk cId="1549809361" sldId="1312"/>
            <ac:spMk id="2" creationId="{B6A955AF-F3E9-E242-9FE6-81FD6D543FDD}"/>
          </ac:spMkLst>
        </pc:spChg>
        <pc:spChg chg="mod">
          <ac:chgData name="田浦　健次朗" userId="4dc884a8-fd95-403d-a383-b378924a686d" providerId="ADAL" clId="{28391635-83D7-4FFD-AB91-EDB5786DA1D1}" dt="2023-09-13T00:45:25.628" v="95" actId="1036"/>
          <ac:spMkLst>
            <pc:docMk/>
            <pc:sldMk cId="1549809361" sldId="1312"/>
            <ac:spMk id="3" creationId="{CD8D2E1D-867A-B4EC-C4FF-8C4479F7059F}"/>
          </ac:spMkLst>
        </pc:spChg>
      </pc:sldChg>
      <pc:sldChg chg="modSp mod">
        <pc:chgData name="田浦　健次朗" userId="4dc884a8-fd95-403d-a383-b378924a686d" providerId="ADAL" clId="{28391635-83D7-4FFD-AB91-EDB5786DA1D1}" dt="2023-09-13T00:41:54.587" v="33" actId="207"/>
        <pc:sldMkLst>
          <pc:docMk/>
          <pc:sldMk cId="1141395788" sldId="1318"/>
        </pc:sldMkLst>
        <pc:spChg chg="mod">
          <ac:chgData name="田浦　健次朗" userId="4dc884a8-fd95-403d-a383-b378924a686d" providerId="ADAL" clId="{28391635-83D7-4FFD-AB91-EDB5786DA1D1}" dt="2023-09-11T16:38:11.843" v="16" actId="14100"/>
          <ac:spMkLst>
            <pc:docMk/>
            <pc:sldMk cId="1141395788" sldId="1318"/>
            <ac:spMk id="2" creationId="{36828BA9-B724-920D-8BE8-BC2A05E3640E}"/>
          </ac:spMkLst>
        </pc:spChg>
        <pc:spChg chg="mod">
          <ac:chgData name="田浦　健次朗" userId="4dc884a8-fd95-403d-a383-b378924a686d" providerId="ADAL" clId="{28391635-83D7-4FFD-AB91-EDB5786DA1D1}" dt="2023-09-13T00:41:54.587" v="33" actId="207"/>
          <ac:spMkLst>
            <pc:docMk/>
            <pc:sldMk cId="1141395788" sldId="1318"/>
            <ac:spMk id="3" creationId="{0BBA455A-1CA2-28E8-919E-6691FBD3B562}"/>
          </ac:spMkLst>
        </pc:spChg>
      </pc:sldChg>
      <pc:sldChg chg="modSp mod">
        <pc:chgData name="田浦　健次朗" userId="4dc884a8-fd95-403d-a383-b378924a686d" providerId="ADAL" clId="{28391635-83D7-4FFD-AB91-EDB5786DA1D1}" dt="2023-09-13T01:20:37.432" v="267" actId="207"/>
        <pc:sldMkLst>
          <pc:docMk/>
          <pc:sldMk cId="1735719251" sldId="1320"/>
        </pc:sldMkLst>
        <pc:spChg chg="mod">
          <ac:chgData name="田浦　健次朗" userId="4dc884a8-fd95-403d-a383-b378924a686d" providerId="ADAL" clId="{28391635-83D7-4FFD-AB91-EDB5786DA1D1}" dt="2023-09-13T01:11:52.933" v="170" actId="20577"/>
          <ac:spMkLst>
            <pc:docMk/>
            <pc:sldMk cId="1735719251" sldId="1320"/>
            <ac:spMk id="2" creationId="{29048674-1037-ED52-76EE-EC21EA3AEC72}"/>
          </ac:spMkLst>
        </pc:spChg>
        <pc:spChg chg="mod">
          <ac:chgData name="田浦　健次朗" userId="4dc884a8-fd95-403d-a383-b378924a686d" providerId="ADAL" clId="{28391635-83D7-4FFD-AB91-EDB5786DA1D1}" dt="2023-09-13T01:20:37.432" v="267" actId="20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0333-042B-6B44-A752-FAF2BCB7C72B}" type="datetimeFigureOut">
              <a:rPr kumimoji="1" lang="ja-JP" altLang="en-US" smtClean="0"/>
              <a:t>2024/3/13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CAE6A-FC13-F942-995F-29564289C2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57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34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78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913C63-332A-DB18-14A2-41E9D09D3805}"/>
              </a:ext>
            </a:extLst>
          </p:cNvPr>
          <p:cNvSpPr/>
          <p:nvPr userDrawn="1"/>
        </p:nvSpPr>
        <p:spPr>
          <a:xfrm>
            <a:off x="0" y="5167312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22F78C5-F9DB-03AD-E778-FAA66C98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F7DFD6-D2CA-5B05-F474-DF3EA8E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A2498E-9FD0-2356-C909-38B570CB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2024/3/15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7A2B9D-1CB9-3C67-FAAA-4002532E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72604F-D0E0-7D62-C162-7DF609FE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431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F4AB70-93EE-24CA-6AD5-389B5969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B0745B-249D-A133-FE63-96D856204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69C767-CD07-42B7-5D7A-A154F34F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70B62-A8DB-91B1-8A8B-2030E2B6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F9846E-53A0-B0B4-49BF-8B3BD648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9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35F0C6-4704-9AD0-DD51-6357F7CCC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963574-0322-F356-B6EB-187E0907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7C109-D55B-4533-4B51-E328B878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BD8D4B-DD9B-38B4-68DE-087293D2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07EA90-2477-265A-2F10-6F0F45F7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81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F23C61-48C7-CB75-DDCD-70C1087F145F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07AEFD8-689F-F68B-0B49-7000D27C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9C1220-B733-3C5F-76A4-6786BDB8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>
                <a:solidFill>
                  <a:schemeClr val="tx2"/>
                </a:solidFill>
              </a:defRPr>
            </a:lvl2pPr>
            <a:lvl3pPr>
              <a:defRPr sz="2800">
                <a:solidFill>
                  <a:schemeClr val="accent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3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D5AC22-BA16-38E5-464D-6A22ADF8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E7FCE5-5557-1383-8109-B96AFBA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784D17-EE58-CEBD-3A8C-0714CDEA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086B83E6-7C1F-8ECA-534B-24CB868E1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A0603A-ED4F-B37B-974E-D0047297F6EC}"/>
              </a:ext>
            </a:extLst>
          </p:cNvPr>
          <p:cNvSpPr/>
          <p:nvPr userDrawn="1"/>
        </p:nvSpPr>
        <p:spPr>
          <a:xfrm>
            <a:off x="0" y="5178058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31F467-96A2-41ED-4D5A-F055383A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AD10ED-E7C7-8F9F-F636-B8A3D8CC8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08E6B-3A64-D693-4ECE-4521CDD6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2024/3/15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DCFDB-48C7-765F-C3A6-9CB22EA3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D95DE-BD1E-BFB7-8396-59C0BFE6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465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CFC80-788F-B540-1AC6-D5E0225F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36DD8D-BE52-6605-DABD-AE823EC3A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D8AD30-A472-03E3-B756-5B55C4AD9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1D66F6-4F7A-79F8-500B-068CF7668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6CF87F-1A4D-ED2E-3337-0F7CE38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FB553E-6802-29B3-2C1A-697EBC83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5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58202-202A-0DFA-E900-97A1D5A3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41EB3D-0CA8-D00C-C326-E030BFEF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754EE2-B48E-5212-37A4-1182A5316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B7642-5AF9-E1B9-EB73-2D1CBDE9E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FEB966-434D-69B1-7587-21DFF1A7A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742C65-2E0D-6387-C6D9-63C3A7B7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AB3E9FC-0EC7-BB93-18FA-2F4DD206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BE44DE-2F4D-46E7-8C6F-B87F0900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4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2CB35-5E2C-DB98-EFCA-27AFF977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32BE73-1EB7-B7E4-70E7-664A0E2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96F660-799B-C6C8-48AE-3578B706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CCDD3F-39CD-0813-8772-5888E6D7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85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199CB97-1EA8-83AF-B2E6-3E300D4D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B0BECE-477D-F57F-FFAB-086EDE39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B8839-E46C-52AA-0065-413B53D0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2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D747F-835E-0D90-891E-51E907B5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C5E0A-4BE3-E9B7-11AF-2154D1DB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C62822-DB51-78DA-5D99-2C7354D2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4ADFFC-6F38-F5E4-31CF-684762FB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DC0947-3907-535D-FEDF-F8717E2A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99CB5-DA95-A0D1-5B34-C2A862B4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E0BDD-A905-BA25-A416-899F4833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03184C-E5A7-DAB5-6E5F-87108D01D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36CDFB-5110-BF3D-BB15-3DF8A92E5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0C9349-0100-EFF5-FC4B-2407ECD8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4D3E4A-91B0-8FF0-1D71-972EA816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5D966-9C26-93C7-B23F-4292C32B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14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5B5703-379E-FC58-48D6-77DD807D6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0A8E4-3765-EB6D-C7C2-46B649A76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958478-3083-61A6-FC47-C2B3C79F6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335002-B7A7-52FC-2DA4-9F3384FEC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プレースホルダー 6">
            <a:extLst>
              <a:ext uri="{FF2B5EF4-FFF2-40B4-BE49-F238E27FC236}">
                <a16:creationId xmlns:a16="http://schemas.microsoft.com/office/drawing/2014/main" id="{0A42973F-4E25-71F2-F612-51E2BA1F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6057B3B2-2E8A-8309-E6A2-7B029BB8EED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tacm.adm.u-tokyo.ac.jp/webmtn/LoginServle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ww.ecc.u-tokyo.ac.jp/announcement/2024/01/25_3609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utelecon.adm.u-tokyo.ac.jp/google/" TargetMode="External"/><Relationship Id="rId4" Type="http://schemas.openxmlformats.org/officeDocument/2006/relationships/hyperlink" Target="https://mail.google.com/a/g.ecc.u-tokyo.ac.j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s.apple.com/jp/app/microsoft-authenticator/id983156458" TargetMode="External"/><Relationship Id="rId4" Type="http://schemas.openxmlformats.org/officeDocument/2006/relationships/hyperlink" Target="https://play.google.com/store/apps/details?id=com.azure.authenticator&amp;hl=ja&amp;gl=U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QCnoXLSCrM" TargetMode="External"/><Relationship Id="rId2" Type="http://schemas.openxmlformats.org/officeDocument/2006/relationships/hyperlink" Target="https://youtu.be/q8Uh7o9qq_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Dwcfbs6R6Ac" TargetMode="External"/><Relationship Id="rId5" Type="http://schemas.openxmlformats.org/officeDocument/2006/relationships/hyperlink" Target="https://youtu.be/QpeJezbmf5g" TargetMode="External"/><Relationship Id="rId4" Type="http://schemas.openxmlformats.org/officeDocument/2006/relationships/hyperlink" Target="https://youtu.be/GUKKp_2yNhU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telecon.adm.u-tokyo.ac.jp/utokyo_account/mfa/init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hyperlink" Target="https://www.youtube.com/watch?v=km-v8v_Lvw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account/SitePages/UTokyo-Account-MFA-100.aspx" TargetMode="External"/><Relationship Id="rId2" Type="http://schemas.openxmlformats.org/officeDocument/2006/relationships/hyperlink" Target="https://univtokyo.sharepoint.com/sites/utokyoportal/SitePages/Home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vtokyo.sharepoint.com/:p:/s/utokyoaccount/EQzRN-ZXh7NIrqab0M9pq6sBWuIoLbOMEsJwityqX0R-eA?e=4lZtaI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hyperlink" Target="https://utelecon.adm.u-tokyo.ac.jp/notice/2024/02-utac-auth-improvement#passwordless-signin-msauth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image" Target="../media/image2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about/objectives" TargetMode="External"/><Relationship Id="rId2" Type="http://schemas.openxmlformats.org/officeDocument/2006/relationships/hyperlink" Target="https://utelecon.adm.u-tokyo.ac.jp/about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mysignins.microsoft.com/security-info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image" Target="../media/image2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ysignins.microsoft.com/security-info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portal/wiki/d/Mobile_Phone.aspx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hyperlink" Target="https://utelecon.adm.u-tokyo.ac.jp/utokyo_account/mfa/yubikey-totp" TargetMode="External"/><Relationship Id="rId4" Type="http://schemas.openxmlformats.org/officeDocument/2006/relationships/hyperlink" Target="https://univtokyo.sharepoint.com/sites/utokyoportal/wiki/d/UTokyo_Account_Token.aspx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ftbank.jp/mobile/service/global/overseas/area-rate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others#msauth-totp" TargetMode="External"/><Relationship Id="rId2" Type="http://schemas.openxmlformats.org/officeDocument/2006/relationships/hyperlink" Target="https://youtu.be/Dwcfbs6R6A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be.com/shorts/GaaO5GgkObY?feature=shar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aPigliX-Ny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utelecon.adm.u-tokyo.ac.jp/utokyo_account/mfa/reregister_and_terminat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nivtokyo.sharepoint.com/sites/Security/SitePages/Information_Security_Education_2024.aspx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Security/SitePages/Information_Security_Education.aspx" TargetMode="External"/><Relationship Id="rId2" Type="http://schemas.openxmlformats.org/officeDocument/2006/relationships/hyperlink" Target="https://utelecon.adm.u-tokyo.ac.jp/utokyo_account/mfa/initia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utol.ecc.u-tokyo.ac.jp/" TargetMode="External"/><Relationship Id="rId13" Type="http://schemas.openxmlformats.org/officeDocument/2006/relationships/hyperlink" Target="https://acm.wifi.adm.u-tokyo.ac.jp/secure/user_applies/index/1/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utacm.adm.u-tokyo.ac.jp/webmtn/LoginServlet" TargetMode="External"/><Relationship Id="rId7" Type="http://schemas.openxmlformats.org/officeDocument/2006/relationships/hyperlink" Target="https://u-tokyo-ac-jp.zoom.us/profile" TargetMode="External"/><Relationship Id="rId12" Type="http://schemas.openxmlformats.org/officeDocument/2006/relationships/hyperlink" Target="https://utelecon.adm.u-tokyo.ac.jp/utokyo_wifi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tokyo.enterprise.slack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mail.google.com/a/g.ecc.u-tokyo.ac.jp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hyperlink" Target="https://utas.adm.u-tokyo.ac.jp/" TargetMode="External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www.microsoft365.com/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utelecon.adm.u-tokyo.ac.jp/ut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83956" y="2089150"/>
            <a:ext cx="10369893" cy="1512888"/>
          </a:xfrm>
        </p:spPr>
        <p:txBody>
          <a:bodyPr>
            <a:noAutofit/>
          </a:bodyPr>
          <a:lstStyle/>
          <a:p>
            <a:pPr algn="l"/>
            <a:r>
              <a:rPr lang="ja-JP" altLang="en-US" dirty="0"/>
              <a:t>東京大学</a:t>
            </a:r>
            <a:r>
              <a:rPr kumimoji="1" lang="ja-JP" altLang="en-US" dirty="0"/>
              <a:t>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</a:t>
            </a:r>
            <a:br>
              <a:rPr kumimoji="1" lang="en-US" altLang="ja-JP" dirty="0"/>
            </a:br>
            <a:r>
              <a:rPr kumimoji="1" lang="ja-JP" altLang="en-US" dirty="0"/>
              <a:t>アップデート＆セキュリティ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/>
              <a:t>情報基盤センター長 田浦健次朗</a:t>
            </a:r>
            <a:endParaRPr kumimoji="1" lang="en-US" altLang="ja-JP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703F8-D235-8E4C-E848-C94B49B7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IT</a:t>
            </a:r>
            <a:r>
              <a:rPr kumimoji="1" lang="ja-JP" altLang="en-US" dirty="0"/>
              <a:t>サービス提供の方針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3481-007E-77A5-AA69-05D65A76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AB9F9D-1915-C72D-0C06-8815B6B0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C6E168-2492-6594-B8BF-F27FB93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E918BE43-F236-31B7-5727-F54D44BC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UTokyo Account </a:t>
            </a:r>
            <a:r>
              <a:rPr lang="ja-JP" altLang="en-US" dirty="0"/>
              <a:t>一つで</a:t>
            </a:r>
            <a:r>
              <a:rPr lang="ja-JP" altLang="en-US" sz="2000" dirty="0"/>
              <a:t>（極力）</a:t>
            </a:r>
            <a:r>
              <a:rPr lang="ja-JP" altLang="en-US" dirty="0"/>
              <a:t>すべてが使えるように</a:t>
            </a:r>
            <a:endParaRPr lang="en-US" altLang="ja-JP" dirty="0"/>
          </a:p>
          <a:p>
            <a:pPr lvl="1"/>
            <a:r>
              <a:rPr kumimoji="1" lang="en-US" altLang="ja-JP" dirty="0">
                <a:solidFill>
                  <a:srgbClr val="0070C0"/>
                </a:solidFill>
              </a:rPr>
              <a:t>Single Sign On (SSO)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19BD046-74EC-B570-EE49-D5559D85D945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106821CD-989B-E90E-4955-942955DA752D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28" name="テキスト ボックス 27">
                <a:hlinkClick r:id="rId2"/>
                <a:extLst>
                  <a:ext uri="{FF2B5EF4-FFF2-40B4-BE49-F238E27FC236}">
                    <a16:creationId xmlns:a16="http://schemas.microsoft.com/office/drawing/2014/main" id="{03C7A314-D77A-B38F-5169-84BFC41AB89E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67E99549-86D8-2959-436F-0DF43B16CE21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25" name="テキスト ボックス 24">
                  <a:hlinkClick r:id="rId3"/>
                  <a:extLst>
                    <a:ext uri="{FF2B5EF4-FFF2-40B4-BE49-F238E27FC236}">
                      <a16:creationId xmlns:a16="http://schemas.microsoft.com/office/drawing/2014/main" id="{1ABA17C4-36CF-8858-E998-713B76D16A08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7EF0676B-5239-CD17-D43C-17283EA552BC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43448F-BE75-BCDC-B5D5-64695DFDC28C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23" name="テキスト ボックス 22">
                  <a:hlinkClick r:id="rId4"/>
                  <a:extLst>
                    <a:ext uri="{FF2B5EF4-FFF2-40B4-BE49-F238E27FC236}">
                      <a16:creationId xmlns:a16="http://schemas.microsoft.com/office/drawing/2014/main" id="{01A82A13-3B6E-03CB-926C-18563C023C8C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A66F0BA3-7566-3F6C-640A-11DD1F04D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D8349B15-0E70-E90C-EFA0-57095E1C7BC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24" name="テキスト ボックス 23">
                  <a:hlinkClick r:id="rId5"/>
                  <a:extLst>
                    <a:ext uri="{FF2B5EF4-FFF2-40B4-BE49-F238E27FC236}">
                      <a16:creationId xmlns:a16="http://schemas.microsoft.com/office/drawing/2014/main" id="{324F8E7A-C136-B994-24B2-3ABA7668B8CF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F737E881-AF5C-0AAE-77AD-05AE9DC60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E475EA2B-9F4A-9C1E-B5C7-8773474FD446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22" name="テキスト ボックス 21">
                  <a:hlinkClick r:id="rId6"/>
                  <a:extLst>
                    <a:ext uri="{FF2B5EF4-FFF2-40B4-BE49-F238E27FC236}">
                      <a16:creationId xmlns:a16="http://schemas.microsoft.com/office/drawing/2014/main" id="{E6DFACFB-6918-D29D-9488-E93FB89DCDCC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5" name="直線矢印コネクタ 34">
                  <a:extLst>
                    <a:ext uri="{FF2B5EF4-FFF2-40B4-BE49-F238E27FC236}">
                      <a16:creationId xmlns:a16="http://schemas.microsoft.com/office/drawing/2014/main" id="{8A8E1A74-1B6D-A2FF-414F-7FA53054D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2A337E26-FC25-3139-62AD-A0A7CFB4DE78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20" name="図 19">
                  <a:hlinkClick r:id="rId7"/>
                  <a:extLst>
                    <a:ext uri="{FF2B5EF4-FFF2-40B4-BE49-F238E27FC236}">
                      <a16:creationId xmlns:a16="http://schemas.microsoft.com/office/drawing/2014/main" id="{BCF379F5-29C1-3B8B-A9C3-CE3547505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A46A0926-CAD1-3508-5322-AB3B8A8F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23889BA5-4630-6233-052E-7676E0CCB7D9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18" name="図 17">
                  <a:hlinkClick r:id="rId9"/>
                  <a:extLst>
                    <a:ext uri="{FF2B5EF4-FFF2-40B4-BE49-F238E27FC236}">
                      <a16:creationId xmlns:a16="http://schemas.microsoft.com/office/drawing/2014/main" id="{B21CDEB8-B331-AA64-4CE4-29B24BC48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7" name="直線矢印コネクタ 36">
                  <a:extLst>
                    <a:ext uri="{FF2B5EF4-FFF2-40B4-BE49-F238E27FC236}">
                      <a16:creationId xmlns:a16="http://schemas.microsoft.com/office/drawing/2014/main" id="{48076465-2B82-8B86-B510-C6A7C397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830B0B2-FD6E-C528-D708-E1C59834430E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1" name="テキスト ボックス 20">
                  <a:hlinkClick r:id="rId11"/>
                  <a:extLst>
                    <a:ext uri="{FF2B5EF4-FFF2-40B4-BE49-F238E27FC236}">
                      <a16:creationId xmlns:a16="http://schemas.microsoft.com/office/drawing/2014/main" id="{F1A3018D-BB8F-B8FF-6CD6-7D7530FD0937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9" name="テキスト ボックス 28">
                  <a:hlinkClick r:id="rId12"/>
                  <a:extLst>
                    <a:ext uri="{FF2B5EF4-FFF2-40B4-BE49-F238E27FC236}">
                      <a16:creationId xmlns:a16="http://schemas.microsoft.com/office/drawing/2014/main" id="{D75F34FC-5A3A-0A61-CAA6-A1EE5B9D16C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A8769216-1267-835E-51C1-3FEBF60C7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矢印コネクタ 38">
                  <a:extLst>
                    <a:ext uri="{FF2B5EF4-FFF2-40B4-BE49-F238E27FC236}">
                      <a16:creationId xmlns:a16="http://schemas.microsoft.com/office/drawing/2014/main" id="{3634F2EE-7D67-D27D-0F12-E28A75EE64A8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図 7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7B794D20-1524-85F1-7807-799C1109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9" name="図 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AC02758-7111-17B0-FCF1-984C6319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F302512D-37D6-BF93-B7F1-1B9A222A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D8BA068-4CB9-9A48-DCD6-76F01DF0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28FA5A19-16D5-8252-EE7F-83C3D1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72C092CC-35B9-3141-C8AF-365C49B5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3AEC681B-D658-C531-D0EF-B01986C5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87924C59-AAAD-78E9-1DAF-61E01E54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19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148D3-F964-7488-AC22-2A41AF09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通称・略称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9DE7C0-39D1-ABE7-5363-DE4E7964A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UToko</a:t>
            </a:r>
            <a:r>
              <a:rPr kumimoji="1" lang="en-US" altLang="ja-JP" dirty="0"/>
              <a:t> Account</a:t>
            </a:r>
            <a:r>
              <a:rPr kumimoji="1" lang="ja-JP" altLang="en-US" dirty="0"/>
              <a:t>が長すぎて言いにくいので</a:t>
            </a:r>
            <a:r>
              <a:rPr kumimoji="1" lang="en-US" altLang="ja-JP" dirty="0"/>
              <a:t>...</a:t>
            </a:r>
          </a:p>
          <a:p>
            <a:pPr lvl="1"/>
            <a:r>
              <a:rPr lang="en-US" altLang="ja-JP" dirty="0" err="1">
                <a:solidFill>
                  <a:srgbClr val="0070C0"/>
                </a:solidFill>
              </a:rPr>
              <a:t>utac</a:t>
            </a:r>
            <a:r>
              <a:rPr lang="ja-JP" altLang="en-US" dirty="0">
                <a:solidFill>
                  <a:srgbClr val="0070C0"/>
                </a:solidFill>
              </a:rPr>
              <a:t>（ユータック）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/>
              <a:t>「あなたの</a:t>
            </a:r>
            <a:r>
              <a:rPr kumimoji="1" lang="en-US" altLang="ja-JP" dirty="0"/>
              <a:t>UTokyo Account</a:t>
            </a:r>
            <a:r>
              <a:rPr kumimoji="1" lang="ja-JP" altLang="en-US" dirty="0"/>
              <a:t>を教えてください</a:t>
            </a:r>
            <a:r>
              <a:rPr lang="ja-JP" altLang="en-US" dirty="0"/>
              <a:t>」</a:t>
            </a:r>
            <a:endParaRPr lang="en-US" altLang="ja-JP" dirty="0"/>
          </a:p>
          <a:p>
            <a:pPr lvl="1"/>
            <a:r>
              <a:rPr kumimoji="1" lang="ja-JP" altLang="en-US" dirty="0"/>
              <a:t>あなたの</a:t>
            </a:r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kumimoji="1" lang="ja-JP" altLang="en-US" dirty="0">
                <a:solidFill>
                  <a:srgbClr val="0070C0"/>
                </a:solidFill>
              </a:rPr>
              <a:t>桁</a:t>
            </a:r>
            <a:r>
              <a:rPr lang="ja-JP" altLang="en-US" dirty="0">
                <a:solidFill>
                  <a:srgbClr val="0070C0"/>
                </a:solidFill>
              </a:rPr>
              <a:t>（じゅっけた）</a:t>
            </a:r>
            <a:r>
              <a:rPr kumimoji="1" lang="ja-JP" altLang="en-US" dirty="0"/>
              <a:t>を教えてください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BF8BAF-4F8C-F484-A63D-E9E97EC0C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FC2D11-811D-C487-E400-AD673C88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37256F-FE9A-DBEC-0FE8-8D01D793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81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C00B1A-9F73-623E-3840-4557E4CE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6882" cy="1325563"/>
          </a:xfrm>
        </p:spPr>
        <p:txBody>
          <a:bodyPr/>
          <a:lstStyle/>
          <a:p>
            <a:r>
              <a:rPr kumimoji="1" lang="en-US" altLang="ja-JP" dirty="0" err="1"/>
              <a:t>utac</a:t>
            </a:r>
            <a:r>
              <a:rPr kumimoji="1" lang="ja-JP" altLang="en-US" dirty="0"/>
              <a:t>サインインの流れ微小変化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33ACD3-4F27-3D4C-1019-1367C42DB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825625"/>
            <a:ext cx="11887200" cy="4351338"/>
          </a:xfrm>
        </p:spPr>
        <p:txBody>
          <a:bodyPr/>
          <a:lstStyle/>
          <a:p>
            <a:r>
              <a:rPr lang="ja-JP" altLang="en-US" dirty="0"/>
              <a:t>出てきた画面に対応できればよく、あまり気にしなくてよいです</a:t>
            </a:r>
            <a:endParaRPr kumimoji="1" lang="en-US" altLang="ja-JP" dirty="0"/>
          </a:p>
          <a:p>
            <a:r>
              <a:rPr kumimoji="1" lang="ja-JP" altLang="en-US" dirty="0"/>
              <a:t>例として</a:t>
            </a:r>
            <a:r>
              <a:rPr kumimoji="1" lang="en-US" altLang="ja-JP" dirty="0"/>
              <a:t>UTAS</a:t>
            </a:r>
            <a:r>
              <a:rPr kumimoji="1" lang="ja-JP" altLang="en-US" dirty="0"/>
              <a:t>（学務システム）にサインインしてみます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940BF-CC8E-0BE3-B70B-35AA701C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0CB152-91A5-2599-1C55-5872F57A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0B3FA6-20F2-DA3F-D587-A2CC0AA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7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6EDDE9-4A3A-68CC-6D8B-AAE1011B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utas-sign-in">
            <a:hlinkClick r:id="" action="ppaction://media"/>
            <a:extLst>
              <a:ext uri="{FF2B5EF4-FFF2-40B4-BE49-F238E27FC236}">
                <a16:creationId xmlns:a16="http://schemas.microsoft.com/office/drawing/2014/main" id="{F767F957-2FF4-2D80-3A98-9B2A4A78EC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5851" y="0"/>
            <a:ext cx="10405845" cy="685800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24D2D7-E2E8-5656-93B6-DD7720AF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0D368B-B188-F012-56BC-9A5D3A05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E33B84-AAB8-7B18-38C7-026F1DEB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682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26BF50-07A0-CC3D-CF4B-798A56A2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355" cy="1325563"/>
          </a:xfrm>
        </p:spPr>
        <p:txBody>
          <a:bodyPr/>
          <a:lstStyle/>
          <a:p>
            <a:r>
              <a:rPr lang="en-US" altLang="ja-JP" dirty="0" err="1"/>
              <a:t>utac</a:t>
            </a:r>
            <a:r>
              <a:rPr kumimoji="1" lang="ja-JP" altLang="en-US" dirty="0"/>
              <a:t>サインインの共通パターン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52A6A-997C-0BBB-06B8-84E11CEE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44DA69-7487-11C3-8E10-63EBF558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766" y="6356350"/>
            <a:ext cx="4114800" cy="365125"/>
          </a:xfrm>
        </p:spPr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D96A9C-A9D5-E11C-8645-3CED0ED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766" y="6356350"/>
            <a:ext cx="2743200" cy="365125"/>
          </a:xfrm>
        </p:spPr>
        <p:txBody>
          <a:bodyPr/>
          <a:lstStyle/>
          <a:p>
            <a:fld id="{55E32C41-2E12-F042-B05A-CBC2BA75F68F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9BD44666-F9FD-5E98-00DD-C7DC84EF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35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0A045821-96EA-D4BD-E8ED-2F9CFE91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69" y="4719707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D3D590B-83FC-452E-21DB-B0BC7011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160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A4B0D8F8-2620-3C21-897C-0A566017EDE7}"/>
              </a:ext>
            </a:extLst>
          </p:cNvPr>
          <p:cNvSpPr/>
          <p:nvPr/>
        </p:nvSpPr>
        <p:spPr>
          <a:xfrm>
            <a:off x="3315241" y="2968762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6B7D8AC7-7987-8A15-5CDE-0212F99A5DED}"/>
              </a:ext>
            </a:extLst>
          </p:cNvPr>
          <p:cNvSpPr/>
          <p:nvPr/>
        </p:nvSpPr>
        <p:spPr>
          <a:xfrm rot="5400000">
            <a:off x="9464774" y="4207850"/>
            <a:ext cx="431388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6D2BB3D1-ABB9-D9B8-0ACB-75894CB89CA4}"/>
              </a:ext>
            </a:extLst>
          </p:cNvPr>
          <p:cNvSpPr/>
          <p:nvPr/>
        </p:nvSpPr>
        <p:spPr>
          <a:xfrm>
            <a:off x="7554910" y="2968761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37ABEF5-5221-A395-2848-8185CF9C9A55}"/>
              </a:ext>
            </a:extLst>
          </p:cNvPr>
          <p:cNvSpPr/>
          <p:nvPr/>
        </p:nvSpPr>
        <p:spPr>
          <a:xfrm flipH="1">
            <a:off x="7825076" y="5482396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15A00AE-BBAD-CB0F-58CA-A1D1F9C70478}"/>
              </a:ext>
            </a:extLst>
          </p:cNvPr>
          <p:cNvSpPr txBox="1"/>
          <p:nvPr/>
        </p:nvSpPr>
        <p:spPr>
          <a:xfrm>
            <a:off x="5456865" y="2734877"/>
            <a:ext cx="2796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FF"/>
                </a:solidFill>
              </a:rPr>
              <a:t>10</a:t>
            </a:r>
            <a:r>
              <a:rPr kumimoji="1" lang="ja-JP" altLang="en-US" sz="2000" dirty="0">
                <a:solidFill>
                  <a:srgbClr val="FF00FF"/>
                </a:solidFill>
              </a:rPr>
              <a:t>桁</a:t>
            </a:r>
            <a:r>
              <a:rPr kumimoji="1" lang="en-US" altLang="ja-JP" sz="2000" dirty="0">
                <a:solidFill>
                  <a:srgbClr val="FF00FF"/>
                </a:solidFill>
              </a:rPr>
              <a:t>@utac.u-tokyo.ac.jp</a:t>
            </a:r>
            <a:endParaRPr kumimoji="1" lang="ja-JP" altLang="en-US" sz="2000" dirty="0">
              <a:solidFill>
                <a:srgbClr val="FF00FF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B589090-737B-6881-5E95-14601C0E3696}"/>
              </a:ext>
            </a:extLst>
          </p:cNvPr>
          <p:cNvSpPr txBox="1"/>
          <p:nvPr/>
        </p:nvSpPr>
        <p:spPr>
          <a:xfrm>
            <a:off x="10335952" y="3383952"/>
            <a:ext cx="174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FF00FF"/>
                </a:solidFill>
              </a:rPr>
              <a:t>utac</a:t>
            </a:r>
            <a:r>
              <a:rPr kumimoji="1" lang="ja-JP" altLang="en-US" dirty="0">
                <a:solidFill>
                  <a:srgbClr val="FF00FF"/>
                </a:solidFill>
              </a:rPr>
              <a:t>パスワード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473C68-675E-642C-999F-EDE754FD4ABE}"/>
              </a:ext>
            </a:extLst>
          </p:cNvPr>
          <p:cNvSpPr txBox="1"/>
          <p:nvPr/>
        </p:nvSpPr>
        <p:spPr>
          <a:xfrm>
            <a:off x="10714770" y="498739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FF"/>
                </a:solidFill>
              </a:rPr>
              <a:t>多要素認証</a:t>
            </a:r>
            <a:endParaRPr kumimoji="1" lang="en-US" altLang="ja-JP" dirty="0">
              <a:solidFill>
                <a:srgbClr val="FF00FF"/>
              </a:solidFill>
            </a:endParaRPr>
          </a:p>
          <a:p>
            <a:r>
              <a:rPr lang="ja-JP" altLang="en-US" dirty="0">
                <a:solidFill>
                  <a:srgbClr val="FF00FF"/>
                </a:solidFill>
              </a:rPr>
              <a:t>（後述）</a:t>
            </a:r>
            <a:endParaRPr kumimoji="1" lang="ja-JP" altLang="en-US" dirty="0">
              <a:solidFill>
                <a:srgbClr val="FF00FF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6465826-8968-1324-675E-016ABC2D9629}"/>
              </a:ext>
            </a:extLst>
          </p:cNvPr>
          <p:cNvSpPr txBox="1"/>
          <p:nvPr/>
        </p:nvSpPr>
        <p:spPr>
          <a:xfrm>
            <a:off x="3938216" y="1725601"/>
            <a:ext cx="27494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</a:rPr>
              <a:t>通称「赤門のページ」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545F5F7-598A-7405-BC19-440749EC039B}"/>
              </a:ext>
            </a:extLst>
          </p:cNvPr>
          <p:cNvSpPr txBox="1"/>
          <p:nvPr/>
        </p:nvSpPr>
        <p:spPr>
          <a:xfrm>
            <a:off x="8253785" y="1717700"/>
            <a:ext cx="32624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</a:rPr>
              <a:t>通称「安田講堂のページ」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37546F-9EC1-5F63-78E1-69D2AAA49E7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736" y="4349622"/>
            <a:ext cx="4800600" cy="177910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一度サインインした後はしばらく入力不要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1999647-E189-0BE6-CCC9-D1E16CDB28EC}"/>
              </a:ext>
            </a:extLst>
          </p:cNvPr>
          <p:cNvSpPr txBox="1"/>
          <p:nvPr/>
        </p:nvSpPr>
        <p:spPr>
          <a:xfrm>
            <a:off x="128447" y="2885211"/>
            <a:ext cx="302384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START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アプリのサインインページ</a:t>
            </a:r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E20B4E29-812E-2DCF-45BD-2AE98635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ED21490-92D2-3D72-422F-1C67978D8CA8}"/>
              </a:ext>
            </a:extLst>
          </p:cNvPr>
          <p:cNvSpPr txBox="1"/>
          <p:nvPr/>
        </p:nvSpPr>
        <p:spPr>
          <a:xfrm>
            <a:off x="5022010" y="5434268"/>
            <a:ext cx="25619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GOAL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アプリのトップページ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353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26BF50-07A0-CC3D-CF4B-798A56A2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355" cy="1325563"/>
          </a:xfrm>
        </p:spPr>
        <p:txBody>
          <a:bodyPr/>
          <a:lstStyle/>
          <a:p>
            <a:r>
              <a:rPr lang="ja-JP" altLang="en-US" dirty="0"/>
              <a:t>参考：昔との違い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52A6A-997C-0BBB-06B8-84E11CEE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44DA69-7487-11C3-8E10-63EBF558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766" y="6356350"/>
            <a:ext cx="4114800" cy="365125"/>
          </a:xfrm>
        </p:spPr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D96A9C-A9D5-E11C-8645-3CED0ED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766" y="6356350"/>
            <a:ext cx="2743200" cy="365125"/>
          </a:xfrm>
        </p:spPr>
        <p:txBody>
          <a:bodyPr/>
          <a:lstStyle/>
          <a:p>
            <a:fld id="{55E32C41-2E12-F042-B05A-CBC2BA75F68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2" name="図 1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0A045821-96EA-D4BD-E8ED-2F9CFE91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969" y="4719707"/>
            <a:ext cx="3054138" cy="2021353"/>
          </a:xfrm>
          <a:prstGeom prst="rect">
            <a:avLst/>
          </a:prstGeom>
        </p:spPr>
      </p:pic>
      <p:pic>
        <p:nvPicPr>
          <p:cNvPr id="14" name="図 1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D3D590B-83FC-452E-21DB-B0BC7011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60" y="2116180"/>
            <a:ext cx="3054138" cy="2021353"/>
          </a:xfrm>
          <a:prstGeom prst="rect">
            <a:avLst/>
          </a:prstGeom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6B7D8AC7-7987-8A15-5CDE-0212F99A5DED}"/>
              </a:ext>
            </a:extLst>
          </p:cNvPr>
          <p:cNvSpPr/>
          <p:nvPr/>
        </p:nvSpPr>
        <p:spPr>
          <a:xfrm rot="5400000">
            <a:off x="9464774" y="4207850"/>
            <a:ext cx="431388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37ABEF5-5221-A395-2848-8185CF9C9A55}"/>
              </a:ext>
            </a:extLst>
          </p:cNvPr>
          <p:cNvSpPr/>
          <p:nvPr/>
        </p:nvSpPr>
        <p:spPr>
          <a:xfrm flipH="1">
            <a:off x="7825076" y="5482396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473C68-675E-642C-999F-EDE754FD4ABE}"/>
              </a:ext>
            </a:extLst>
          </p:cNvPr>
          <p:cNvSpPr txBox="1"/>
          <p:nvPr/>
        </p:nvSpPr>
        <p:spPr>
          <a:xfrm>
            <a:off x="7671765" y="4139484"/>
            <a:ext cx="1511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FF"/>
                </a:solidFill>
              </a:rPr>
              <a:t>この画像は安田講堂だった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545F5F7-598A-7405-BC19-440749EC039B}"/>
              </a:ext>
            </a:extLst>
          </p:cNvPr>
          <p:cNvSpPr txBox="1"/>
          <p:nvPr/>
        </p:nvSpPr>
        <p:spPr>
          <a:xfrm>
            <a:off x="8253785" y="1717700"/>
            <a:ext cx="32624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</a:rPr>
              <a:t>通称「安田講堂のページ」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1999647-E189-0BE6-CCC9-D1E16CDB28EC}"/>
              </a:ext>
            </a:extLst>
          </p:cNvPr>
          <p:cNvSpPr txBox="1"/>
          <p:nvPr/>
        </p:nvSpPr>
        <p:spPr>
          <a:xfrm>
            <a:off x="128447" y="2899197"/>
            <a:ext cx="302384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START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アプリのサインインページ</a:t>
            </a:r>
            <a:endParaRPr kumimoji="1" lang="ja-JP" altLang="en-US" dirty="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0704A632-5451-E89C-3E9D-FD06E54BC248}"/>
              </a:ext>
            </a:extLst>
          </p:cNvPr>
          <p:cNvGrpSpPr/>
          <p:nvPr/>
        </p:nvGrpSpPr>
        <p:grpSpPr>
          <a:xfrm>
            <a:off x="3315241" y="2730420"/>
            <a:ext cx="4855972" cy="719601"/>
            <a:chOff x="3315241" y="2730420"/>
            <a:chExt cx="4855972" cy="719601"/>
          </a:xfrm>
        </p:grpSpPr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A4B0D8F8-2620-3C21-897C-0A566017EDE7}"/>
                </a:ext>
              </a:extLst>
            </p:cNvPr>
            <p:cNvSpPr/>
            <p:nvPr/>
          </p:nvSpPr>
          <p:spPr>
            <a:xfrm>
              <a:off x="3315241" y="2968762"/>
              <a:ext cx="4855972" cy="48125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8BF53F2-4F62-22E1-9C57-2383BFF45A94}"/>
                </a:ext>
              </a:extLst>
            </p:cNvPr>
            <p:cNvSpPr txBox="1"/>
            <p:nvPr/>
          </p:nvSpPr>
          <p:spPr>
            <a:xfrm>
              <a:off x="4136998" y="2730420"/>
              <a:ext cx="32783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ja-JP" altLang="en-US" dirty="0">
                  <a:solidFill>
                    <a:srgbClr val="FF00FF"/>
                  </a:solidFill>
                </a:rPr>
                <a:t>これが不要なアプリがあった</a:t>
              </a:r>
              <a:endParaRPr kumimoji="1" lang="en-US" altLang="ja-JP" dirty="0">
                <a:solidFill>
                  <a:srgbClr val="FF00FF"/>
                </a:solidFill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346A2A05-9611-D08D-C17A-47353553BF26}"/>
              </a:ext>
            </a:extLst>
          </p:cNvPr>
          <p:cNvGrpSpPr/>
          <p:nvPr/>
        </p:nvGrpSpPr>
        <p:grpSpPr>
          <a:xfrm>
            <a:off x="3199839" y="1700930"/>
            <a:ext cx="5023656" cy="2515085"/>
            <a:chOff x="3199839" y="1700930"/>
            <a:chExt cx="5023656" cy="2515085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47B985E8-5FA5-A653-57E0-A4B526239AF9}"/>
                </a:ext>
              </a:extLst>
            </p:cNvPr>
            <p:cNvSpPr/>
            <p:nvPr/>
          </p:nvSpPr>
          <p:spPr>
            <a:xfrm>
              <a:off x="3199839" y="1700930"/>
              <a:ext cx="5023656" cy="2515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B2ED6B-7970-6953-9802-7DE3EB36ED02}"/>
                </a:ext>
              </a:extLst>
            </p:cNvPr>
            <p:cNvGrpSpPr/>
            <p:nvPr/>
          </p:nvGrpSpPr>
          <p:grpSpPr>
            <a:xfrm>
              <a:off x="3315241" y="1743765"/>
              <a:ext cx="4855972" cy="2393768"/>
              <a:chOff x="3315241" y="1743765"/>
              <a:chExt cx="4855972" cy="2393768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F57243-9FDA-B22B-4206-AE602121724B}"/>
                  </a:ext>
                </a:extLst>
              </p:cNvPr>
              <p:cNvGrpSpPr/>
              <p:nvPr/>
            </p:nvGrpSpPr>
            <p:grpSpPr>
              <a:xfrm>
                <a:off x="3376303" y="1743765"/>
                <a:ext cx="4108817" cy="2393768"/>
                <a:chOff x="3637314" y="1743766"/>
                <a:chExt cx="4108817" cy="2393768"/>
              </a:xfrm>
            </p:grpSpPr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59795EB9-8946-53A0-D14C-DC22BDAF990B}"/>
                    </a:ext>
                  </a:extLst>
                </p:cNvPr>
                <p:cNvSpPr txBox="1"/>
                <p:nvPr/>
              </p:nvSpPr>
              <p:spPr>
                <a:xfrm>
                  <a:off x="3637314" y="1743766"/>
                  <a:ext cx="41088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dirty="0">
                      <a:solidFill>
                        <a:srgbClr val="FF00FF"/>
                      </a:solidFill>
                    </a:rPr>
                    <a:t>必要な場合もページの見た目が違った</a:t>
                  </a:r>
                  <a:endParaRPr kumimoji="1" lang="ja-JP" altLang="en-US" dirty="0">
                    <a:solidFill>
                      <a:srgbClr val="FF00FF"/>
                    </a:solidFill>
                  </a:endParaRPr>
                </a:p>
              </p:txBody>
            </p:sp>
            <p:pic>
              <p:nvPicPr>
                <p:cNvPr id="38" name="図 37" descr="グラフィカル ユーザー インターフェイス&#10;&#10;自動的に生成された説明">
                  <a:extLst>
                    <a:ext uri="{FF2B5EF4-FFF2-40B4-BE49-F238E27FC236}">
                      <a16:creationId xmlns:a16="http://schemas.microsoft.com/office/drawing/2014/main" id="{A8653DCB-A35F-06B8-C29F-AB71C202B7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9094" y="2116180"/>
                  <a:ext cx="3054140" cy="2021354"/>
                </a:xfrm>
                <a:prstGeom prst="rect">
                  <a:avLst/>
                </a:prstGeom>
              </p:spPr>
            </p:pic>
          </p:grpSp>
          <p:sp>
            <p:nvSpPr>
              <p:cNvPr id="43" name="矢印: 右 42">
                <a:extLst>
                  <a:ext uri="{FF2B5EF4-FFF2-40B4-BE49-F238E27FC236}">
                    <a16:creationId xmlns:a16="http://schemas.microsoft.com/office/drawing/2014/main" id="{9ED257F4-16DB-8226-5292-0654F3BBF015}"/>
                  </a:ext>
                </a:extLst>
              </p:cNvPr>
              <p:cNvSpPr/>
              <p:nvPr/>
            </p:nvSpPr>
            <p:spPr>
              <a:xfrm>
                <a:off x="3315241" y="2968762"/>
                <a:ext cx="616303" cy="481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矢印: 右 43">
                <a:extLst>
                  <a:ext uri="{FF2B5EF4-FFF2-40B4-BE49-F238E27FC236}">
                    <a16:creationId xmlns:a16="http://schemas.microsoft.com/office/drawing/2014/main" id="{D3E030B3-9FD8-E235-8D21-A001E53A4F8C}"/>
                  </a:ext>
                </a:extLst>
              </p:cNvPr>
              <p:cNvSpPr/>
              <p:nvPr/>
            </p:nvSpPr>
            <p:spPr>
              <a:xfrm>
                <a:off x="7554910" y="2968761"/>
                <a:ext cx="616303" cy="481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8" name="コンテンツ プレースホルダー 47">
            <a:extLst>
              <a:ext uri="{FF2B5EF4-FFF2-40B4-BE49-F238E27FC236}">
                <a16:creationId xmlns:a16="http://schemas.microsoft.com/office/drawing/2014/main" id="{8638E9CD-FA83-F973-3864-980E7542E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ED21490-92D2-3D72-422F-1C67978D8CA8}"/>
              </a:ext>
            </a:extLst>
          </p:cNvPr>
          <p:cNvSpPr txBox="1"/>
          <p:nvPr/>
        </p:nvSpPr>
        <p:spPr>
          <a:xfrm>
            <a:off x="5022010" y="5395897"/>
            <a:ext cx="25619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GOAL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アプリのトップページ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951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0CE57-36C1-780F-955B-5806EA63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主な更新情報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EE6FF0-FC18-45CE-9EA6-159A7933A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65" y="1825625"/>
            <a:ext cx="11529112" cy="4351338"/>
          </a:xfrm>
        </p:spPr>
        <p:txBody>
          <a:bodyPr/>
          <a:lstStyle/>
          <a:p>
            <a:r>
              <a:rPr kumimoji="1" lang="en-US" altLang="ja-JP" dirty="0"/>
              <a:t>2024/03/12 : </a:t>
            </a:r>
            <a:r>
              <a:rPr kumimoji="1" lang="en-US" altLang="ja-JP" dirty="0" err="1"/>
              <a:t>UToko</a:t>
            </a:r>
            <a:r>
              <a:rPr kumimoji="1" lang="en-US" altLang="ja-JP" dirty="0"/>
              <a:t> Account</a:t>
            </a:r>
            <a:r>
              <a:rPr lang="ja-JP" altLang="en-US" dirty="0"/>
              <a:t> </a:t>
            </a:r>
            <a:r>
              <a:rPr kumimoji="1" lang="ja-JP" altLang="en-US" dirty="0"/>
              <a:t>サインインの流れ</a:t>
            </a:r>
            <a:r>
              <a:rPr lang="ja-JP" altLang="en-US" dirty="0"/>
              <a:t>微小変化</a:t>
            </a:r>
            <a:endParaRPr kumimoji="1" lang="en-US" altLang="ja-JP" dirty="0"/>
          </a:p>
          <a:p>
            <a:r>
              <a:rPr kumimoji="1" lang="en-US" altLang="ja-JP" dirty="0"/>
              <a:t>2024/02/20 : Google</a:t>
            </a:r>
            <a:r>
              <a:rPr kumimoji="1" lang="ja-JP" altLang="en-US" dirty="0"/>
              <a:t>も</a:t>
            </a:r>
            <a:r>
              <a:rPr kumimoji="1" lang="en-US" altLang="ja-JP" dirty="0"/>
              <a:t>UTokyo Account</a:t>
            </a:r>
            <a:r>
              <a:rPr kumimoji="1" lang="ja-JP" altLang="en-US" dirty="0"/>
              <a:t>でサインイン</a:t>
            </a:r>
            <a:endParaRPr kumimoji="1" lang="en-US" altLang="ja-JP" dirty="0"/>
          </a:p>
          <a:p>
            <a:r>
              <a:rPr kumimoji="1" lang="en-US" altLang="ja-JP" dirty="0"/>
              <a:t>2024/03/12 : </a:t>
            </a:r>
            <a:r>
              <a:rPr kumimoji="1" lang="ja-JP" altLang="en-US" dirty="0"/>
              <a:t>パスワードレス認証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D152CC-0ABE-039F-114A-E237B9CF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442D3-9FB4-D765-E1C8-17CDFD4C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944D6B-1C56-0E97-4AA6-6FC004A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B837AC-B93C-81DF-E76A-AFDACB1B4833}"/>
              </a:ext>
            </a:extLst>
          </p:cNvPr>
          <p:cNvSpPr/>
          <p:nvPr/>
        </p:nvSpPr>
        <p:spPr>
          <a:xfrm>
            <a:off x="249383" y="2421087"/>
            <a:ext cx="10474035" cy="50915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87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6805BF-134A-737C-DA52-8C8271A8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のサインイン方法変更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CB0760-8089-6059-1BF0-557D9D77A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主なサービスの中で</a:t>
            </a:r>
            <a:r>
              <a:rPr kumimoji="1" lang="en-US" altLang="ja-JP" dirty="0">
                <a:solidFill>
                  <a:srgbClr val="FF00FF"/>
                </a:solidFill>
              </a:rPr>
              <a:t>Google</a:t>
            </a:r>
            <a:r>
              <a:rPr kumimoji="1" lang="ja-JP" altLang="en-US" dirty="0">
                <a:solidFill>
                  <a:srgbClr val="FF00FF"/>
                </a:solidFill>
              </a:rPr>
              <a:t>（東大名：</a:t>
            </a:r>
            <a:r>
              <a:rPr kumimoji="1" lang="en-US" altLang="ja-JP" dirty="0">
                <a:solidFill>
                  <a:srgbClr val="FF00FF"/>
                </a:solidFill>
              </a:rPr>
              <a:t>ECCS</a:t>
            </a:r>
            <a:r>
              <a:rPr kumimoji="1" lang="ja-JP" altLang="en-US" dirty="0">
                <a:solidFill>
                  <a:srgbClr val="FF00FF"/>
                </a:solidFill>
              </a:rPr>
              <a:t>クラウドメール）だけは例外</a:t>
            </a:r>
            <a:r>
              <a:rPr kumimoji="1" lang="ja-JP" altLang="en-US" dirty="0"/>
              <a:t>（専用パスワード）でし</a:t>
            </a:r>
            <a:r>
              <a:rPr lang="ja-JP" altLang="en-US" dirty="0"/>
              <a:t>た</a:t>
            </a:r>
            <a:endParaRPr kumimoji="1" lang="en-US" altLang="ja-JP" dirty="0"/>
          </a:p>
          <a:p>
            <a:r>
              <a:rPr kumimoji="1" lang="en-US" altLang="ja-JP" dirty="0">
                <a:hlinkClick r:id="rId2"/>
              </a:rPr>
              <a:t>2024/02/20</a:t>
            </a:r>
            <a:r>
              <a:rPr kumimoji="1" lang="ja-JP" altLang="en-US" dirty="0">
                <a:hlinkClick r:id="rId2"/>
              </a:rPr>
              <a:t>から</a:t>
            </a:r>
            <a:r>
              <a:rPr kumimoji="1" lang="en-US" altLang="ja-JP" dirty="0" err="1">
                <a:hlinkClick r:id="rId2"/>
              </a:rPr>
              <a:t>utac</a:t>
            </a:r>
            <a:r>
              <a:rPr kumimoji="1" lang="ja-JP" altLang="en-US" dirty="0"/>
              <a:t>になりました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AAABB4-E95B-69A5-D035-CBD6F3838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9B5200-B249-2434-7575-E83DC381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ABD4E-CB4D-9B26-84D3-95A93614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0" name="テキスト ボックス 89">
            <a:hlinkClick r:id="rId3"/>
            <a:extLst>
              <a:ext uri="{FF2B5EF4-FFF2-40B4-BE49-F238E27FC236}">
                <a16:creationId xmlns:a16="http://schemas.microsoft.com/office/drawing/2014/main" id="{F877371A-B7CB-2AF2-3C48-D30AD47F8DF8}"/>
              </a:ext>
            </a:extLst>
          </p:cNvPr>
          <p:cNvSpPr txBox="1"/>
          <p:nvPr/>
        </p:nvSpPr>
        <p:spPr>
          <a:xfrm>
            <a:off x="7107115" y="5563125"/>
            <a:ext cx="300696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UTokyo Account (</a:t>
            </a:r>
            <a:r>
              <a:rPr kumimoji="1" lang="en-US" altLang="ja-JP" sz="1600" b="1" dirty="0" err="1"/>
              <a:t>utac</a:t>
            </a:r>
            <a:r>
              <a:rPr kumimoji="1" lang="en-US" altLang="ja-JP" sz="1600" b="1" dirty="0"/>
              <a:t>)</a:t>
            </a:r>
            <a:endParaRPr kumimoji="1" lang="ja-JP" altLang="en-US" sz="1600" b="1" dirty="0"/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91E7E3BF-A1C6-454D-4B06-8E42B2EB2FE7}"/>
              </a:ext>
            </a:extLst>
          </p:cNvPr>
          <p:cNvGrpSpPr/>
          <p:nvPr/>
        </p:nvGrpSpPr>
        <p:grpSpPr>
          <a:xfrm>
            <a:off x="7852219" y="4689116"/>
            <a:ext cx="1516762" cy="863899"/>
            <a:chOff x="8203668" y="4131527"/>
            <a:chExt cx="1516762" cy="863899"/>
          </a:xfrm>
        </p:grpSpPr>
        <p:sp>
          <p:nvSpPr>
            <p:cNvPr id="110" name="テキスト ボックス 109">
              <a:hlinkClick r:id="rId4"/>
              <a:extLst>
                <a:ext uri="{FF2B5EF4-FFF2-40B4-BE49-F238E27FC236}">
                  <a16:creationId xmlns:a16="http://schemas.microsoft.com/office/drawing/2014/main" id="{5147B272-3BEF-DF52-313C-AEF9F367A83D}"/>
                </a:ext>
              </a:extLst>
            </p:cNvPr>
            <p:cNvSpPr txBox="1"/>
            <p:nvPr/>
          </p:nvSpPr>
          <p:spPr>
            <a:xfrm>
              <a:off x="8203668" y="4131527"/>
              <a:ext cx="151676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dirty="0">
                  <a:solidFill>
                    <a:srgbClr val="0066FF"/>
                  </a:solidFill>
                </a:rPr>
                <a:t>G</a:t>
              </a:r>
              <a:r>
                <a:rPr kumimoji="1" lang="en-US" altLang="ja-JP" sz="3600" dirty="0">
                  <a:solidFill>
                    <a:srgbClr val="FF0000"/>
                  </a:solidFill>
                </a:rPr>
                <a:t>o</a:t>
              </a:r>
              <a:r>
                <a:rPr kumimoji="1" lang="en-US" altLang="ja-JP" sz="3600" dirty="0">
                  <a:solidFill>
                    <a:srgbClr val="FFC000"/>
                  </a:solidFill>
                </a:rPr>
                <a:t>o</a:t>
              </a:r>
              <a:r>
                <a:rPr kumimoji="1" lang="en-US" altLang="ja-JP" sz="3600" dirty="0">
                  <a:solidFill>
                    <a:srgbClr val="0066FF"/>
                  </a:solidFill>
                </a:rPr>
                <a:t>g</a:t>
              </a:r>
              <a:r>
                <a:rPr kumimoji="1" lang="en-US" altLang="ja-JP" sz="3600" dirty="0">
                  <a:solidFill>
                    <a:srgbClr val="00B050"/>
                  </a:solidFill>
                </a:rPr>
                <a:t>l</a:t>
              </a:r>
              <a:r>
                <a:rPr kumimoji="1" lang="en-US" altLang="ja-JP" sz="3600" dirty="0">
                  <a:solidFill>
                    <a:srgbClr val="FF0000"/>
                  </a:solidFill>
                </a:rPr>
                <a:t>e</a:t>
              </a:r>
              <a:endParaRPr kumimoji="1" lang="ja-JP" altLang="en-US" sz="3600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直線矢印コネクタ 110">
              <a:extLst>
                <a:ext uri="{FF2B5EF4-FFF2-40B4-BE49-F238E27FC236}">
                  <a16:creationId xmlns:a16="http://schemas.microsoft.com/office/drawing/2014/main" id="{6D17B6F8-C4B4-ED85-36D4-4DF0AF298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2048" y="4774367"/>
              <a:ext cx="1" cy="221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図 85" descr="ロゴ&#10;&#10;自動的に生成された説明">
            <a:hlinkClick r:id="rId5"/>
            <a:extLst>
              <a:ext uri="{FF2B5EF4-FFF2-40B4-BE49-F238E27FC236}">
                <a16:creationId xmlns:a16="http://schemas.microsoft.com/office/drawing/2014/main" id="{119D8B0F-5648-EB1F-2F43-DE6DD8690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573" y="4337869"/>
            <a:ext cx="338554" cy="338554"/>
          </a:xfrm>
          <a:prstGeom prst="rect">
            <a:avLst/>
          </a:prstGeom>
        </p:spPr>
      </p:pic>
      <p:sp>
        <p:nvSpPr>
          <p:cNvPr id="114" name="テキスト ボックス 113">
            <a:hlinkClick r:id="rId3"/>
            <a:extLst>
              <a:ext uri="{FF2B5EF4-FFF2-40B4-BE49-F238E27FC236}">
                <a16:creationId xmlns:a16="http://schemas.microsoft.com/office/drawing/2014/main" id="{181506C9-496A-1506-6A84-268C821A3579}"/>
              </a:ext>
            </a:extLst>
          </p:cNvPr>
          <p:cNvSpPr txBox="1"/>
          <p:nvPr/>
        </p:nvSpPr>
        <p:spPr>
          <a:xfrm>
            <a:off x="1734044" y="5563125"/>
            <a:ext cx="300696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UTokyo Account (</a:t>
            </a:r>
            <a:r>
              <a:rPr kumimoji="1" lang="en-US" altLang="ja-JP" sz="1600" b="1" dirty="0" err="1"/>
              <a:t>utac</a:t>
            </a:r>
            <a:r>
              <a:rPr kumimoji="1" lang="en-US" altLang="ja-JP" sz="1600" b="1" dirty="0"/>
              <a:t>)</a:t>
            </a:r>
            <a:endParaRPr kumimoji="1" lang="ja-JP" altLang="en-US" sz="1600" b="1" dirty="0"/>
          </a:p>
        </p:txBody>
      </p: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81339F5F-54D7-B8E3-0BDA-D86C12F4FBBF}"/>
              </a:ext>
            </a:extLst>
          </p:cNvPr>
          <p:cNvGrpSpPr/>
          <p:nvPr/>
        </p:nvGrpSpPr>
        <p:grpSpPr>
          <a:xfrm>
            <a:off x="2479148" y="4100032"/>
            <a:ext cx="1516762" cy="863899"/>
            <a:chOff x="8203668" y="4131527"/>
            <a:chExt cx="1516762" cy="863899"/>
          </a:xfrm>
        </p:grpSpPr>
        <p:sp>
          <p:nvSpPr>
            <p:cNvPr id="116" name="テキスト ボックス 115">
              <a:hlinkClick r:id="rId4"/>
              <a:extLst>
                <a:ext uri="{FF2B5EF4-FFF2-40B4-BE49-F238E27FC236}">
                  <a16:creationId xmlns:a16="http://schemas.microsoft.com/office/drawing/2014/main" id="{F399C851-72AE-9941-A543-1245773277CC}"/>
                </a:ext>
              </a:extLst>
            </p:cNvPr>
            <p:cNvSpPr txBox="1"/>
            <p:nvPr/>
          </p:nvSpPr>
          <p:spPr>
            <a:xfrm>
              <a:off x="8203668" y="4131527"/>
              <a:ext cx="151676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dirty="0">
                  <a:solidFill>
                    <a:srgbClr val="0066FF"/>
                  </a:solidFill>
                </a:rPr>
                <a:t>G</a:t>
              </a:r>
              <a:r>
                <a:rPr kumimoji="1" lang="en-US" altLang="ja-JP" sz="3600" dirty="0">
                  <a:solidFill>
                    <a:srgbClr val="FF0000"/>
                  </a:solidFill>
                </a:rPr>
                <a:t>o</a:t>
              </a:r>
              <a:r>
                <a:rPr kumimoji="1" lang="en-US" altLang="ja-JP" sz="3600" dirty="0">
                  <a:solidFill>
                    <a:srgbClr val="FFC000"/>
                  </a:solidFill>
                </a:rPr>
                <a:t>o</a:t>
              </a:r>
              <a:r>
                <a:rPr kumimoji="1" lang="en-US" altLang="ja-JP" sz="3600" dirty="0">
                  <a:solidFill>
                    <a:srgbClr val="0066FF"/>
                  </a:solidFill>
                </a:rPr>
                <a:t>g</a:t>
              </a:r>
              <a:r>
                <a:rPr kumimoji="1" lang="en-US" altLang="ja-JP" sz="3600" dirty="0">
                  <a:solidFill>
                    <a:srgbClr val="00B050"/>
                  </a:solidFill>
                </a:rPr>
                <a:t>l</a:t>
              </a:r>
              <a:r>
                <a:rPr kumimoji="1" lang="en-US" altLang="ja-JP" sz="3600" dirty="0">
                  <a:solidFill>
                    <a:srgbClr val="FF0000"/>
                  </a:solidFill>
                </a:rPr>
                <a:t>e</a:t>
              </a:r>
              <a:endParaRPr kumimoji="1" lang="ja-JP" altLang="en-US" sz="3600" dirty="0">
                <a:solidFill>
                  <a:srgbClr val="FF0000"/>
                </a:solidFill>
              </a:endParaRPr>
            </a:p>
          </p:txBody>
        </p:sp>
        <p:cxnSp>
          <p:nvCxnSpPr>
            <p:cNvPr id="117" name="直線矢印コネクタ 116">
              <a:extLst>
                <a:ext uri="{FF2B5EF4-FFF2-40B4-BE49-F238E27FC236}">
                  <a16:creationId xmlns:a16="http://schemas.microsoft.com/office/drawing/2014/main" id="{52A911C4-9374-AB3A-2051-C06156B1E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2048" y="4774367"/>
              <a:ext cx="1" cy="221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8" name="図 117" descr="ロゴ&#10;&#10;自動的に生成された説明">
            <a:hlinkClick r:id="rId5"/>
            <a:extLst>
              <a:ext uri="{FF2B5EF4-FFF2-40B4-BE49-F238E27FC236}">
                <a16:creationId xmlns:a16="http://schemas.microsoft.com/office/drawing/2014/main" id="{FC0C0475-952E-F256-7C12-1ACB52F5B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502" y="3748785"/>
            <a:ext cx="338554" cy="338554"/>
          </a:xfrm>
          <a:prstGeom prst="rect">
            <a:avLst/>
          </a:prstGeom>
        </p:spPr>
      </p:pic>
      <p:sp>
        <p:nvSpPr>
          <p:cNvPr id="119" name="テキスト ボックス 118">
            <a:hlinkClick r:id="rId4"/>
            <a:extLst>
              <a:ext uri="{FF2B5EF4-FFF2-40B4-BE49-F238E27FC236}">
                <a16:creationId xmlns:a16="http://schemas.microsoft.com/office/drawing/2014/main" id="{97B66630-65F6-288A-ACC0-434871F05E09}"/>
              </a:ext>
            </a:extLst>
          </p:cNvPr>
          <p:cNvSpPr txBox="1"/>
          <p:nvPr/>
        </p:nvSpPr>
        <p:spPr>
          <a:xfrm>
            <a:off x="1823326" y="4980817"/>
            <a:ext cx="285847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Google</a:t>
            </a:r>
            <a:r>
              <a:rPr kumimoji="1" lang="ja-JP" altLang="en-US" sz="1400" dirty="0"/>
              <a:t>用メアド・パスワード設定</a:t>
            </a:r>
          </a:p>
        </p:txBody>
      </p: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D10E4823-830D-FFB3-5E1A-E730AA80A041}"/>
              </a:ext>
            </a:extLst>
          </p:cNvPr>
          <p:cNvCxnSpPr>
            <a:cxnSpLocks/>
            <a:stCxn id="114" idx="0"/>
            <a:endCxn id="119" idx="2"/>
          </p:cNvCxnSpPr>
          <p:nvPr/>
        </p:nvCxnSpPr>
        <p:spPr>
          <a:xfrm flipV="1">
            <a:off x="3237528" y="5288594"/>
            <a:ext cx="15036" cy="274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矢印: 右 122">
            <a:extLst>
              <a:ext uri="{FF2B5EF4-FFF2-40B4-BE49-F238E27FC236}">
                <a16:creationId xmlns:a16="http://schemas.microsoft.com/office/drawing/2014/main" id="{090459E4-77D3-10F8-1761-B93D9923D906}"/>
              </a:ext>
            </a:extLst>
          </p:cNvPr>
          <p:cNvSpPr/>
          <p:nvPr/>
        </p:nvSpPr>
        <p:spPr>
          <a:xfrm>
            <a:off x="5229225" y="5067300"/>
            <a:ext cx="1371597" cy="49582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A3588339-AAA0-F578-1DA2-5BFC797BBC7B}"/>
              </a:ext>
            </a:extLst>
          </p:cNvPr>
          <p:cNvSpPr txBox="1"/>
          <p:nvPr/>
        </p:nvSpPr>
        <p:spPr>
          <a:xfrm>
            <a:off x="6686550" y="352903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2024/02/20</a:t>
            </a:r>
            <a:r>
              <a:rPr kumimoji="1" lang="ja-JP" altLang="en-US" dirty="0"/>
              <a:t>以降</a:t>
            </a: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318E835-7B5D-54F6-D98B-B88CC2FDCA05}"/>
              </a:ext>
            </a:extLst>
          </p:cNvPr>
          <p:cNvSpPr txBox="1"/>
          <p:nvPr/>
        </p:nvSpPr>
        <p:spPr>
          <a:xfrm>
            <a:off x="1209675" y="352903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2024/02/20</a:t>
            </a:r>
            <a:r>
              <a:rPr kumimoji="1" lang="ja-JP" altLang="en-US" dirty="0"/>
              <a:t>以前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6304CCC-FE1C-0916-C020-A88196C79C97}"/>
              </a:ext>
            </a:extLst>
          </p:cNvPr>
          <p:cNvSpPr txBox="1"/>
          <p:nvPr/>
        </p:nvSpPr>
        <p:spPr>
          <a:xfrm>
            <a:off x="8153399" y="2899669"/>
            <a:ext cx="3006967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</a:t>
            </a:r>
            <a:r>
              <a:rPr lang="en-US" altLang="ja-JP" sz="2400" dirty="0"/>
              <a:t>google </a:t>
            </a:r>
            <a:r>
              <a:rPr lang="en-US" altLang="ja-JP" sz="2400" dirty="0" err="1"/>
              <a:t>sso</a:t>
            </a:r>
            <a:endParaRPr lang="ja-JP" altLang="en-US" sz="2400" dirty="0"/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2DF66A1D-825D-5F0B-6807-B82458589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721503" y="2743658"/>
            <a:ext cx="535580" cy="6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36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5009FD-9D48-BE5B-16F4-6D2159B9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google-sign-in">
            <a:hlinkClick r:id="" action="ppaction://media"/>
            <a:extLst>
              <a:ext uri="{FF2B5EF4-FFF2-40B4-BE49-F238E27FC236}">
                <a16:creationId xmlns:a16="http://schemas.microsoft.com/office/drawing/2014/main" id="{301A2018-49EA-21F3-FB63-7A1FF9A689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2309" y="0"/>
            <a:ext cx="10395836" cy="685800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F4AB9F-A10C-8D16-772E-C6F3F6FB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73349A-9A90-F13B-60C2-88A74823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0ED03F-17A5-4C28-26F0-049A2513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27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26BF50-07A0-CC3D-CF4B-798A56A2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0923" cy="1325563"/>
          </a:xfrm>
        </p:spPr>
        <p:txBody>
          <a:bodyPr/>
          <a:lstStyle/>
          <a:p>
            <a:r>
              <a:rPr lang="en-US" altLang="ja-JP" dirty="0"/>
              <a:t>Google</a:t>
            </a:r>
            <a:r>
              <a:rPr lang="ja-JP" altLang="en-US" dirty="0"/>
              <a:t>サインイン（</a:t>
            </a:r>
            <a:r>
              <a:rPr lang="en-US" altLang="ja-JP" dirty="0"/>
              <a:t>= </a:t>
            </a:r>
            <a:r>
              <a:rPr lang="en-US" altLang="ja-JP" dirty="0" err="1"/>
              <a:t>utac</a:t>
            </a:r>
            <a:r>
              <a:rPr lang="ja-JP" altLang="en-US" dirty="0"/>
              <a:t>サインイン）</a:t>
            </a:r>
            <a:endParaRPr kumimoji="1" lang="ja-JP" altLang="en-US" dirty="0"/>
          </a:p>
        </p:txBody>
      </p:sp>
      <p:pic>
        <p:nvPicPr>
          <p:cNvPr id="21" name="コンテンツ プレースホルダー 20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FD4DB66-E237-4F8A-8E85-EAC31DE47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301" y="4719707"/>
            <a:ext cx="3054139" cy="2021353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52A6A-997C-0BBB-06B8-84E11CEE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44DA69-7487-11C3-8E10-63EBF558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1894" y="6356350"/>
            <a:ext cx="4114800" cy="365125"/>
          </a:xfrm>
        </p:spPr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D96A9C-A9D5-E11C-8645-3CED0ED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894" y="6356350"/>
            <a:ext cx="2743200" cy="365125"/>
          </a:xfrm>
        </p:spPr>
        <p:txBody>
          <a:bodyPr/>
          <a:lstStyle/>
          <a:p>
            <a:fld id="{55E32C41-2E12-F042-B05A-CBC2BA75F68F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9BD44666-F9FD-5E98-00DD-C7DC84EF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35" y="2116180"/>
            <a:ext cx="3054138" cy="2021353"/>
          </a:xfrm>
          <a:prstGeom prst="rect">
            <a:avLst/>
          </a:prstGeom>
        </p:spPr>
      </p:pic>
      <p:pic>
        <p:nvPicPr>
          <p:cNvPr id="12" name="図 1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0A045821-96EA-D4BD-E8ED-2F9CFE91D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097" y="4719707"/>
            <a:ext cx="3054138" cy="2021353"/>
          </a:xfrm>
          <a:prstGeom prst="rect">
            <a:avLst/>
          </a:prstGeom>
        </p:spPr>
      </p:pic>
      <p:pic>
        <p:nvPicPr>
          <p:cNvPr id="14" name="図 1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D3D590B-83FC-452E-21DB-B0BC70116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60" y="2116180"/>
            <a:ext cx="3054138" cy="2021353"/>
          </a:xfrm>
          <a:prstGeom prst="rect">
            <a:avLst/>
          </a:prstGeom>
        </p:spPr>
      </p:pic>
      <p:pic>
        <p:nvPicPr>
          <p:cNvPr id="10" name="図 9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2720819-4560-3527-5289-51F483B73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12" y="2116180"/>
            <a:ext cx="3054138" cy="20213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A4B0D8F8-2620-3C21-897C-0A566017EDE7}"/>
              </a:ext>
            </a:extLst>
          </p:cNvPr>
          <p:cNvSpPr/>
          <p:nvPr/>
        </p:nvSpPr>
        <p:spPr>
          <a:xfrm>
            <a:off x="3315241" y="2968762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6B7D8AC7-7987-8A15-5CDE-0212F99A5DED}"/>
              </a:ext>
            </a:extLst>
          </p:cNvPr>
          <p:cNvSpPr/>
          <p:nvPr/>
        </p:nvSpPr>
        <p:spPr>
          <a:xfrm rot="5400000">
            <a:off x="9464774" y="4207850"/>
            <a:ext cx="431388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6D2BB3D1-ABB9-D9B8-0ACB-75894CB89CA4}"/>
              </a:ext>
            </a:extLst>
          </p:cNvPr>
          <p:cNvSpPr/>
          <p:nvPr/>
        </p:nvSpPr>
        <p:spPr>
          <a:xfrm>
            <a:off x="7554910" y="2968761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37ABEF5-5221-A395-2848-8185CF9C9A55}"/>
              </a:ext>
            </a:extLst>
          </p:cNvPr>
          <p:cNvSpPr/>
          <p:nvPr/>
        </p:nvSpPr>
        <p:spPr>
          <a:xfrm flipH="1">
            <a:off x="7908204" y="5482396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15A00AE-BBAD-CB0F-58CA-A1D1F9C70478}"/>
              </a:ext>
            </a:extLst>
          </p:cNvPr>
          <p:cNvSpPr txBox="1"/>
          <p:nvPr/>
        </p:nvSpPr>
        <p:spPr>
          <a:xfrm>
            <a:off x="5456865" y="2734877"/>
            <a:ext cx="2796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FF"/>
                </a:solidFill>
              </a:rPr>
              <a:t>10</a:t>
            </a:r>
            <a:r>
              <a:rPr kumimoji="1" lang="ja-JP" altLang="en-US" sz="2000" dirty="0">
                <a:solidFill>
                  <a:srgbClr val="FF00FF"/>
                </a:solidFill>
              </a:rPr>
              <a:t>桁</a:t>
            </a:r>
            <a:r>
              <a:rPr kumimoji="1" lang="en-US" altLang="ja-JP" sz="2000" dirty="0">
                <a:solidFill>
                  <a:srgbClr val="FF00FF"/>
                </a:solidFill>
              </a:rPr>
              <a:t>@utac.u-tokyo.ac.jp</a:t>
            </a:r>
            <a:endParaRPr kumimoji="1" lang="ja-JP" altLang="en-US" sz="2000" dirty="0">
              <a:solidFill>
                <a:srgbClr val="FF00FF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B589090-737B-6881-5E95-14601C0E3696}"/>
              </a:ext>
            </a:extLst>
          </p:cNvPr>
          <p:cNvSpPr txBox="1"/>
          <p:nvPr/>
        </p:nvSpPr>
        <p:spPr>
          <a:xfrm>
            <a:off x="10335952" y="3383952"/>
            <a:ext cx="174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FF00FF"/>
                </a:solidFill>
              </a:rPr>
              <a:t>utac</a:t>
            </a:r>
            <a:r>
              <a:rPr kumimoji="1" lang="ja-JP" altLang="en-US" dirty="0">
                <a:solidFill>
                  <a:srgbClr val="FF00FF"/>
                </a:solidFill>
              </a:rPr>
              <a:t>パスワード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473C68-675E-642C-999F-EDE754FD4ABE}"/>
              </a:ext>
            </a:extLst>
          </p:cNvPr>
          <p:cNvSpPr txBox="1"/>
          <p:nvPr/>
        </p:nvSpPr>
        <p:spPr>
          <a:xfrm>
            <a:off x="10797898" y="498739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FF"/>
                </a:solidFill>
              </a:rPr>
              <a:t>多要素認証</a:t>
            </a:r>
            <a:endParaRPr kumimoji="1" lang="en-US" altLang="ja-JP" dirty="0">
              <a:solidFill>
                <a:srgbClr val="FF00FF"/>
              </a:solidFill>
            </a:endParaRPr>
          </a:p>
          <a:p>
            <a:r>
              <a:rPr lang="ja-JP" altLang="en-US" dirty="0">
                <a:solidFill>
                  <a:srgbClr val="FF00FF"/>
                </a:solidFill>
              </a:rPr>
              <a:t>（後述）</a:t>
            </a:r>
            <a:endParaRPr kumimoji="1" lang="ja-JP" altLang="en-US" dirty="0">
              <a:solidFill>
                <a:srgbClr val="FF00FF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6465826-8968-1324-675E-016ABC2D9629}"/>
              </a:ext>
            </a:extLst>
          </p:cNvPr>
          <p:cNvSpPr txBox="1"/>
          <p:nvPr/>
        </p:nvSpPr>
        <p:spPr>
          <a:xfrm>
            <a:off x="4473745" y="1693309"/>
            <a:ext cx="27494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</a:rPr>
              <a:t>通称「赤門のページ」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545F5F7-598A-7405-BC19-440749EC039B}"/>
              </a:ext>
            </a:extLst>
          </p:cNvPr>
          <p:cNvSpPr txBox="1"/>
          <p:nvPr/>
        </p:nvSpPr>
        <p:spPr>
          <a:xfrm>
            <a:off x="8253785" y="1717700"/>
            <a:ext cx="32624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</a:rPr>
              <a:t>通称「安田講堂のページ」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44C8CF-700F-2B0D-9721-4FC9F8339CD7}"/>
              </a:ext>
            </a:extLst>
          </p:cNvPr>
          <p:cNvSpPr txBox="1"/>
          <p:nvPr/>
        </p:nvSpPr>
        <p:spPr>
          <a:xfrm>
            <a:off x="215469" y="3249965"/>
            <a:ext cx="3024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>
                <a:solidFill>
                  <a:srgbClr val="FF00FF"/>
                </a:solidFill>
              </a:rPr>
              <a:t>xxxxx</a:t>
            </a:r>
            <a:r>
              <a:rPr kumimoji="1" lang="en-US" altLang="ja-JP" sz="2000" dirty="0">
                <a:solidFill>
                  <a:srgbClr val="FF00FF"/>
                </a:solidFill>
              </a:rPr>
              <a:t>@g.ecc.u-tokyo.ac.jp</a:t>
            </a:r>
            <a:endParaRPr kumimoji="1" lang="ja-JP" altLang="en-US" sz="2000" dirty="0">
              <a:solidFill>
                <a:srgbClr val="FF00FF"/>
              </a:solidFill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1E55EDD5-99F7-D1AE-179D-2AB90E83D5D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5665" y="4268771"/>
            <a:ext cx="4883608" cy="1908191"/>
          </a:xfrm>
        </p:spPr>
        <p:txBody>
          <a:bodyPr/>
          <a:lstStyle/>
          <a:p>
            <a:r>
              <a:rPr kumimoji="1" lang="en-US" altLang="ja-JP" dirty="0"/>
              <a:t>UTAS</a:t>
            </a:r>
            <a:r>
              <a:rPr kumimoji="1" lang="ja-JP" altLang="en-US" dirty="0"/>
              <a:t>との唯一の違いはサインイン開始時に</a:t>
            </a:r>
            <a:r>
              <a:rPr kumimoji="1" lang="en-US" altLang="ja-JP" dirty="0"/>
              <a:t>Google</a:t>
            </a:r>
            <a:r>
              <a:rPr kumimoji="1" lang="ja-JP" altLang="en-US" dirty="0"/>
              <a:t>のユーザ名</a:t>
            </a:r>
            <a:r>
              <a:rPr kumimoji="1" lang="ja-JP" altLang="en-US" dirty="0">
                <a:solidFill>
                  <a:srgbClr val="0070C0"/>
                </a:solidFill>
              </a:rPr>
              <a:t>（</a:t>
            </a:r>
            <a:r>
              <a:rPr kumimoji="1" lang="en-US" altLang="ja-JP" dirty="0">
                <a:solidFill>
                  <a:srgbClr val="0070C0"/>
                </a:solidFill>
              </a:rPr>
              <a:t>xxxxx@g.ecc.u-tokyo.ac.jp</a:t>
            </a:r>
            <a:r>
              <a:rPr kumimoji="1" lang="ja-JP" altLang="en-US" dirty="0">
                <a:solidFill>
                  <a:srgbClr val="0070C0"/>
                </a:solidFill>
              </a:rPr>
              <a:t>）</a:t>
            </a:r>
            <a:r>
              <a:rPr kumimoji="1" lang="ja-JP" altLang="en-US" dirty="0"/>
              <a:t>入れることだけ</a:t>
            </a:r>
          </a:p>
        </p:txBody>
      </p:sp>
    </p:spTree>
    <p:extLst>
      <p:ext uri="{BB962C8B-B14F-4D97-AF65-F5344CB8AC3E}">
        <p14:creationId xmlns:p14="http://schemas.microsoft.com/office/powerpoint/2010/main" val="222016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951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B1B7A3-56C1-87B9-B252-96CB139B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750" cy="1325563"/>
          </a:xfrm>
        </p:spPr>
        <p:txBody>
          <a:bodyPr/>
          <a:lstStyle/>
          <a:p>
            <a:r>
              <a:rPr kumimoji="1" lang="ja-JP" altLang="en-US" dirty="0"/>
              <a:t>すでに</a:t>
            </a:r>
            <a:r>
              <a:rPr kumimoji="1" lang="en-US" altLang="ja-JP" dirty="0"/>
              <a:t>ECCS</a:t>
            </a:r>
            <a:r>
              <a:rPr kumimoji="1" lang="ja-JP" altLang="en-US" dirty="0"/>
              <a:t>クラウドメールお使いの人は</a:t>
            </a:r>
            <a:r>
              <a:rPr kumimoji="1" lang="en-US" altLang="ja-JP" dirty="0"/>
              <a:t>...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EADA7D-780E-4A5A-9509-85237470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15675" cy="435133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特段対応の必要なし</a:t>
            </a:r>
            <a:endParaRPr kumimoji="1" lang="en-US" altLang="ja-JP" dirty="0"/>
          </a:p>
          <a:p>
            <a:pPr lvl="1"/>
            <a:r>
              <a:rPr lang="ja-JP" altLang="en-US" dirty="0"/>
              <a:t>前述の流れを理解、対応可能にしておけばよい</a:t>
            </a:r>
            <a:endParaRPr lang="en-US" altLang="ja-JP" dirty="0"/>
          </a:p>
          <a:p>
            <a:pPr lvl="1"/>
            <a:r>
              <a:rPr lang="ja-JP" altLang="en-US" dirty="0"/>
              <a:t>気づかぬうちにやっているかもしれません</a:t>
            </a:r>
            <a:endParaRPr lang="en-US" altLang="ja-JP" dirty="0"/>
          </a:p>
          <a:p>
            <a:r>
              <a:rPr lang="ja-JP" altLang="en-US" dirty="0"/>
              <a:t>一度、ブラウザの「プライベートウィンドウ」などで体験しておくことをおススメします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DFFBF4-35EC-EE41-50DE-D833AEA8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9E309D-9DD4-1BD4-D53A-16CA4267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EAC6AD-CCBC-A79B-64BB-A7A2F134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561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731C4B-B2C0-6BFC-173A-347297BA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これから使うという人は</a:t>
            </a:r>
            <a:r>
              <a:rPr kumimoji="1" lang="en-US" altLang="ja-JP" dirty="0"/>
              <a:t>...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1E2A16-5BCD-87F3-A98D-6E3634B13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4145" cy="4351338"/>
          </a:xfrm>
        </p:spPr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のユーザ名（</a:t>
            </a:r>
            <a:r>
              <a:rPr kumimoji="1" lang="en-US" altLang="ja-JP" dirty="0">
                <a:solidFill>
                  <a:srgbClr val="0070C0"/>
                </a:solidFill>
              </a:rPr>
              <a:t>xxxxx</a:t>
            </a:r>
            <a:r>
              <a:rPr kumimoji="1" lang="en-US" altLang="ja-JP" dirty="0"/>
              <a:t>@g.ecc.u-tokyo.ac.jp</a:t>
            </a:r>
            <a:r>
              <a:rPr kumimoji="1" lang="ja-JP" altLang="en-US" dirty="0"/>
              <a:t>）の </a:t>
            </a:r>
            <a:r>
              <a:rPr kumimoji="1" lang="en-US" altLang="ja-JP" dirty="0"/>
              <a:t>@</a:t>
            </a:r>
            <a:r>
              <a:rPr kumimoji="1" lang="ja-JP" altLang="en-US" dirty="0"/>
              <a:t>以前の部分</a:t>
            </a:r>
            <a:r>
              <a:rPr kumimoji="1" lang="ja-JP" altLang="en-US" dirty="0">
                <a:solidFill>
                  <a:srgbClr val="0070C0"/>
                </a:solidFill>
              </a:rPr>
              <a:t>（ローカルパート）</a:t>
            </a:r>
            <a:r>
              <a:rPr kumimoji="1" lang="ja-JP" altLang="en-US" dirty="0"/>
              <a:t>を</a:t>
            </a:r>
            <a:r>
              <a:rPr lang="ja-JP" altLang="en-US" dirty="0"/>
              <a:t>設定します</a:t>
            </a:r>
            <a:endParaRPr lang="en-US" altLang="ja-JP" dirty="0"/>
          </a:p>
          <a:p>
            <a:r>
              <a:rPr lang="en-US" altLang="ja-JP" dirty="0"/>
              <a:t>UTokyo Account</a:t>
            </a:r>
            <a:r>
              <a:rPr lang="ja-JP" altLang="en-US" dirty="0"/>
              <a:t>利用者メニュー </a:t>
            </a:r>
            <a:r>
              <a:rPr lang="ja-JP" altLang="en-US" dirty="0">
                <a:sym typeface="Symbol" panose="05050102010706020507" pitchFamily="18" charset="2"/>
              </a:rPr>
              <a:t> </a:t>
            </a:r>
            <a:r>
              <a:rPr lang="en-US" altLang="ja-JP" dirty="0"/>
              <a:t>ECCS</a:t>
            </a:r>
            <a:r>
              <a:rPr lang="ja-JP" altLang="en-US" dirty="0"/>
              <a:t>クラウドメール </a:t>
            </a:r>
            <a:endParaRPr lang="en-US" altLang="ja-JP" dirty="0"/>
          </a:p>
          <a:p>
            <a:r>
              <a:rPr kumimoji="1" lang="ja-JP" altLang="en-US" dirty="0"/>
              <a:t>設定後反映まで</a:t>
            </a:r>
            <a:r>
              <a:rPr kumimoji="1" lang="en-US" altLang="ja-JP" dirty="0"/>
              <a:t>40</a:t>
            </a:r>
            <a:r>
              <a:rPr kumimoji="1" lang="ja-JP" altLang="en-US" dirty="0"/>
              <a:t>分ほどかかります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DEDE3A-4B29-39C7-58CE-CB6E8DCB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7E153B-BDC1-7868-BC53-01A3AD26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ECCA99-4403-64CD-5CD7-714C197C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21</a:t>
            </a:fld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AF0CF2B-C68D-7CAE-870B-F03182DF004F}"/>
              </a:ext>
            </a:extLst>
          </p:cNvPr>
          <p:cNvGrpSpPr/>
          <p:nvPr/>
        </p:nvGrpSpPr>
        <p:grpSpPr>
          <a:xfrm>
            <a:off x="4429828" y="5155429"/>
            <a:ext cx="2581730" cy="623484"/>
            <a:chOff x="6864110" y="4933008"/>
            <a:chExt cx="2581730" cy="623484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B22ACE1-058E-01BC-58E1-4C9ED5F3C4E5}"/>
                </a:ext>
              </a:extLst>
            </p:cNvPr>
            <p:cNvSpPr txBox="1"/>
            <p:nvPr/>
          </p:nvSpPr>
          <p:spPr>
            <a:xfrm>
              <a:off x="6864110" y="4933008"/>
              <a:ext cx="2313940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en-US" altLang="ja-JP" sz="2400" dirty="0"/>
                <a:t>utelecon google</a:t>
              </a:r>
              <a:endParaRPr lang="ja-JP" altLang="en-US" sz="2400" dirty="0"/>
            </a:p>
          </p:txBody>
        </p:sp>
        <p:pic>
          <p:nvPicPr>
            <p:cNvPr id="8" name="図 7" descr="アイコン&#10;&#10;自動的に生成された説明">
              <a:extLst>
                <a:ext uri="{FF2B5EF4-FFF2-40B4-BE49-F238E27FC236}">
                  <a16:creationId xmlns:a16="http://schemas.microsoft.com/office/drawing/2014/main" id="{C24360D1-F7C6-C256-4F72-2F6B24E3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910260" y="4938816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271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9FFB7C-DFE8-9AC1-2D57-2021CD43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utac</a:t>
            </a:r>
            <a:r>
              <a:rPr kumimoji="1" lang="ja-JP" altLang="en-US" dirty="0"/>
              <a:t>パスワードリセット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E3BF83-6A65-719E-9B76-B7FD1C1BE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人事情報システムには仕事メール</a:t>
            </a:r>
            <a:endParaRPr kumimoji="1" lang="en-US" altLang="ja-JP" dirty="0"/>
          </a:p>
          <a:p>
            <a:r>
              <a:rPr lang="ja-JP" altLang="en-US" dirty="0"/>
              <a:t>多要素のメールアドレスには個人メール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5E87F8-DFA6-DB52-5FE9-230C2645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F21FE1-C942-6954-F73A-AB8DDE6E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092EF0-39AA-E028-435D-77227A2C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91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0CE57-36C1-780F-955B-5806EA63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主な更新情報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EE6FF0-FC18-45CE-9EA6-159A7933A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65" y="1825625"/>
            <a:ext cx="11529112" cy="4351338"/>
          </a:xfrm>
        </p:spPr>
        <p:txBody>
          <a:bodyPr/>
          <a:lstStyle/>
          <a:p>
            <a:r>
              <a:rPr kumimoji="1" lang="en-US" altLang="ja-JP" dirty="0"/>
              <a:t>2024/03/12 : </a:t>
            </a:r>
            <a:r>
              <a:rPr kumimoji="1" lang="en-US" altLang="ja-JP" dirty="0" err="1"/>
              <a:t>UToko</a:t>
            </a:r>
            <a:r>
              <a:rPr kumimoji="1" lang="en-US" altLang="ja-JP" dirty="0"/>
              <a:t> Account</a:t>
            </a:r>
            <a:r>
              <a:rPr lang="ja-JP" altLang="en-US" dirty="0"/>
              <a:t> </a:t>
            </a:r>
            <a:r>
              <a:rPr kumimoji="1" lang="ja-JP" altLang="en-US" dirty="0"/>
              <a:t>サインインの流れ</a:t>
            </a:r>
            <a:r>
              <a:rPr lang="ja-JP" altLang="en-US" dirty="0"/>
              <a:t>微小変化</a:t>
            </a:r>
            <a:endParaRPr kumimoji="1" lang="en-US" altLang="ja-JP" dirty="0"/>
          </a:p>
          <a:p>
            <a:r>
              <a:rPr kumimoji="1" lang="en-US" altLang="ja-JP" dirty="0"/>
              <a:t>2024/02/20 : Google</a:t>
            </a:r>
            <a:r>
              <a:rPr kumimoji="1" lang="ja-JP" altLang="en-US" dirty="0"/>
              <a:t>も</a:t>
            </a:r>
            <a:r>
              <a:rPr kumimoji="1" lang="en-US" altLang="ja-JP" dirty="0"/>
              <a:t>UTokyo Account</a:t>
            </a:r>
            <a:r>
              <a:rPr kumimoji="1" lang="ja-JP" altLang="en-US" dirty="0"/>
              <a:t>でサインイン</a:t>
            </a:r>
            <a:endParaRPr kumimoji="1" lang="en-US" altLang="ja-JP" dirty="0"/>
          </a:p>
          <a:p>
            <a:r>
              <a:rPr kumimoji="1" lang="en-US" altLang="ja-JP" dirty="0"/>
              <a:t>2024/03/12 : </a:t>
            </a:r>
            <a:r>
              <a:rPr kumimoji="1" lang="ja-JP" altLang="en-US" dirty="0"/>
              <a:t>パスワードレス認証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D152CC-0ABE-039F-114A-E237B9CF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442D3-9FB4-D765-E1C8-17CDFD4C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944D6B-1C56-0E97-4AA6-6FC004A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B837AC-B93C-81DF-E76A-AFDACB1B4833}"/>
              </a:ext>
            </a:extLst>
          </p:cNvPr>
          <p:cNvSpPr/>
          <p:nvPr/>
        </p:nvSpPr>
        <p:spPr>
          <a:xfrm>
            <a:off x="249384" y="3056024"/>
            <a:ext cx="7210196" cy="50915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E7F446-CA48-8872-360B-2C7080FDA4B3}"/>
              </a:ext>
            </a:extLst>
          </p:cNvPr>
          <p:cNvSpPr txBox="1"/>
          <p:nvPr/>
        </p:nvSpPr>
        <p:spPr>
          <a:xfrm>
            <a:off x="3392905" y="3770461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070C0"/>
                </a:solidFill>
              </a:rPr>
              <a:t>ここでは飛ばして多要素認証の説明後に説明します</a:t>
            </a:r>
          </a:p>
        </p:txBody>
      </p:sp>
    </p:spTree>
    <p:extLst>
      <p:ext uri="{BB962C8B-B14F-4D97-AF65-F5344CB8AC3E}">
        <p14:creationId xmlns:p14="http://schemas.microsoft.com/office/powerpoint/2010/main" val="133680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D01EE7-D926-A130-9C27-99102E1951E6}"/>
              </a:ext>
            </a:extLst>
          </p:cNvPr>
          <p:cNvSpPr/>
          <p:nvPr/>
        </p:nvSpPr>
        <p:spPr>
          <a:xfrm>
            <a:off x="838200" y="2873467"/>
            <a:ext cx="6427574" cy="100070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77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D6B7-7D8D-4530-96FD-42CBAB5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E777CB-0FF5-477E-AA59-61B96770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一般には、正当な利用者しか知る（持つ）はずのない</a:t>
            </a:r>
            <a:r>
              <a:rPr kumimoji="1" lang="en-US" altLang="ja-JP" dirty="0">
                <a:solidFill>
                  <a:srgbClr val="0070C0"/>
                </a:solidFill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</a:rPr>
              <a:t>つ以上の情報</a:t>
            </a:r>
            <a:r>
              <a:rPr lang="ja-JP" altLang="en-US" dirty="0"/>
              <a:t>を確認してログイン許可すること</a:t>
            </a:r>
            <a:endParaRPr lang="en-US" altLang="ja-JP" dirty="0"/>
          </a:p>
          <a:p>
            <a:pPr lvl="1"/>
            <a:r>
              <a:rPr kumimoji="1" lang="ja-JP" altLang="en-US" dirty="0"/>
              <a:t>パスワード、</a:t>
            </a:r>
            <a:r>
              <a:rPr lang="ja-JP" altLang="en-US" dirty="0"/>
              <a:t>電話、スマホ、専用デバイス、生体情報、</a:t>
            </a:r>
            <a:r>
              <a:rPr lang="en-US" altLang="ja-JP" dirty="0"/>
              <a:t>etc.</a:t>
            </a:r>
          </a:p>
          <a:p>
            <a:r>
              <a:rPr lang="ja-JP" altLang="en-US" dirty="0"/>
              <a:t>パターン</a:t>
            </a:r>
            <a:r>
              <a:rPr lang="en-US" altLang="ja-JP" dirty="0"/>
              <a:t>1:</a:t>
            </a:r>
            <a:r>
              <a:rPr lang="ja-JP" altLang="en-US" dirty="0">
                <a:solidFill>
                  <a:srgbClr val="F010D5"/>
                </a:solidFill>
              </a:rPr>
              <a:t>  </a:t>
            </a:r>
            <a:r>
              <a:rPr kumimoji="1" lang="ja-JP" altLang="en-US" dirty="0">
                <a:solidFill>
                  <a:srgbClr val="0070C0"/>
                </a:solidFill>
              </a:rPr>
              <a:t>パスワード</a:t>
            </a:r>
            <a:r>
              <a:rPr kumimoji="1" lang="ja-JP" altLang="en-US" dirty="0"/>
              <a:t>＋</a:t>
            </a:r>
            <a:r>
              <a:rPr kumimoji="1" lang="ja-JP" altLang="en-US" dirty="0">
                <a:solidFill>
                  <a:srgbClr val="0070C0"/>
                </a:solidFill>
              </a:rPr>
              <a:t>何か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/>
              <a:t>パターン</a:t>
            </a:r>
            <a:r>
              <a:rPr kumimoji="1" lang="en-US" altLang="ja-JP" dirty="0"/>
              <a:t>2:</a:t>
            </a:r>
            <a:r>
              <a:rPr kumimoji="1" lang="ja-JP" altLang="en-US" dirty="0"/>
              <a:t>  「</a:t>
            </a:r>
            <a:r>
              <a:rPr lang="ja-JP" altLang="en-US" dirty="0"/>
              <a:t>パスワードレス認証」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スマホ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専用デバイス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r>
              <a:rPr lang="ja-JP" altLang="en-US" dirty="0"/>
              <a:t>など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58164-71D1-4096-A983-7F0BD95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911568-A1B7-4B80-9366-5BA52F46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40BE4-2CCF-4E5A-853E-B299FDF2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15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85C124-BB7B-4E23-B72C-EBA39BEA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なぜ多要素認証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A86047-F155-4E10-9921-4500C318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178" y="2088291"/>
            <a:ext cx="10433222" cy="416963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多要素にすることでパスワードだけの状態よりも</a:t>
            </a:r>
            <a:r>
              <a:rPr kumimoji="1" lang="ja-JP" altLang="en-US" dirty="0">
                <a:solidFill>
                  <a:srgbClr val="0070C0"/>
                </a:solidFill>
              </a:rPr>
              <a:t>「格段に」</a:t>
            </a:r>
            <a:r>
              <a:rPr kumimoji="1" lang="ja-JP" altLang="en-US" dirty="0"/>
              <a:t>安全になる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特に、標的型メール・フィッシング（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）に</a:t>
            </a:r>
            <a:r>
              <a:rPr lang="ja-JP" altLang="en-US" dirty="0"/>
              <a:t>対して</a:t>
            </a:r>
            <a:endParaRPr kumimoji="1" lang="en-US" altLang="ja-JP" dirty="0"/>
          </a:p>
          <a:p>
            <a:pPr lvl="1"/>
            <a:r>
              <a:rPr lang="ja-JP" altLang="en-US" sz="1400" dirty="0"/>
              <a:t>（</a:t>
            </a:r>
            <a:r>
              <a:rPr lang="en-US" altLang="ja-JP" sz="1400" dirty="0"/>
              <a:t>※</a:t>
            </a:r>
            <a:r>
              <a:rPr lang="ja-JP" altLang="en-US" sz="1400" dirty="0"/>
              <a:t>）メールに埋め込まれたリンクなどで攻撃者のサイトへ誘導しパスワードを入力させる</a:t>
            </a:r>
            <a:endParaRPr lang="en-US" altLang="ja-JP" sz="1400" dirty="0"/>
          </a:p>
          <a:p>
            <a:r>
              <a:rPr lang="ja-JP" altLang="en-US" dirty="0">
                <a:solidFill>
                  <a:srgbClr val="0070C0"/>
                </a:solidFill>
              </a:rPr>
              <a:t>東大の（今時常識の）</a:t>
            </a:r>
            <a:r>
              <a:rPr lang="en-US" altLang="ja-JP" dirty="0">
                <a:solidFill>
                  <a:srgbClr val="0070C0"/>
                </a:solidFill>
              </a:rPr>
              <a:t>IT</a:t>
            </a:r>
            <a:r>
              <a:rPr lang="ja-JP" altLang="en-US" dirty="0">
                <a:solidFill>
                  <a:srgbClr val="0070C0"/>
                </a:solidFill>
              </a:rPr>
              <a:t>サービス提供の方針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pPr lvl="1"/>
            <a:r>
              <a:rPr kumimoji="1" lang="ja-JP" altLang="en-US" dirty="0">
                <a:solidFill>
                  <a:srgbClr val="0070C0"/>
                </a:solidFill>
              </a:rPr>
              <a:t>アカウントを統一</a:t>
            </a:r>
            <a:r>
              <a:rPr lang="ja-JP" altLang="en-US" dirty="0">
                <a:solidFill>
                  <a:srgbClr val="0070C0"/>
                </a:solidFill>
              </a:rPr>
              <a:t>（</a:t>
            </a:r>
            <a:r>
              <a:rPr kumimoji="1" lang="en-US" altLang="ja-JP" dirty="0">
                <a:solidFill>
                  <a:srgbClr val="0070C0"/>
                </a:solidFill>
              </a:rPr>
              <a:t>UTokyo Account</a:t>
            </a:r>
            <a:r>
              <a:rPr lang="ja-JP" altLang="en-US" dirty="0">
                <a:solidFill>
                  <a:srgbClr val="0070C0"/>
                </a:solidFill>
              </a:rPr>
              <a:t>）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それを強固に守る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 </a:t>
            </a:r>
            <a:r>
              <a:rPr lang="ja-JP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 </a:t>
            </a:r>
            <a:r>
              <a:rPr lang="ja-JP" altLang="en-US" dirty="0">
                <a:solidFill>
                  <a:srgbClr val="0070C0"/>
                </a:solidFill>
              </a:rPr>
              <a:t>安全性と利便性を両立</a:t>
            </a:r>
            <a:endParaRPr lang="en-US" altLang="ja-JP" dirty="0">
              <a:solidFill>
                <a:srgbClr val="0070C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29CE6F-95F3-4261-B1BE-0B4A93BF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1BB01-CAE4-4588-B0DA-F58A3B85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FA1D1-D766-49CA-80C4-0BCB819C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348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C94315-A35E-427A-AB18-6A0F94E6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面倒くさくないですか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43AE8E-BCA2-4A8B-A2CC-537E4602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B4E35-3B26-42AA-8F20-C293ECB8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E5818-2CE1-4808-9911-FE86D352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pic>
        <p:nvPicPr>
          <p:cNvPr id="8" name="図 7" descr="携帯電話の画面のスクリーンショット&#10;&#10;自動的に生成された説明">
            <a:extLst>
              <a:ext uri="{FF2B5EF4-FFF2-40B4-BE49-F238E27FC236}">
                <a16:creationId xmlns:a16="http://schemas.microsoft.com/office/drawing/2014/main" id="{970B7757-D2DA-4408-A26F-5E6384AE6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6120" y="4702687"/>
            <a:ext cx="2898106" cy="2018788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3198D2-7E24-4F55-BEA5-1E1FFFFE9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方法によって違いますがスマホの認証アプリ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を用いた方法は</a:t>
            </a:r>
            <a:r>
              <a:rPr lang="ja-JP" altLang="en-US" dirty="0"/>
              <a:t>そこそこ</a:t>
            </a:r>
            <a:r>
              <a:rPr kumimoji="1" lang="ja-JP" altLang="en-US" dirty="0"/>
              <a:t>楽</a:t>
            </a:r>
            <a:endParaRPr kumimoji="1" lang="en-US" altLang="ja-JP" dirty="0"/>
          </a:p>
          <a:p>
            <a:pPr lvl="1"/>
            <a:r>
              <a:rPr lang="en-US" altLang="ja-JP" dirty="0">
                <a:hlinkClick r:id="rId4"/>
              </a:rPr>
              <a:t>Android</a:t>
            </a:r>
            <a:r>
              <a:rPr lang="ja-JP" altLang="en-US" dirty="0"/>
              <a:t>（</a:t>
            </a:r>
            <a:r>
              <a:rPr lang="en-US" altLang="ja-JP" dirty="0"/>
              <a:t>Google Play Store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iOS</a:t>
            </a:r>
            <a:r>
              <a:rPr lang="ja-JP" altLang="en-US" dirty="0"/>
              <a:t>（</a:t>
            </a:r>
            <a:r>
              <a:rPr lang="en-US" altLang="ja-JP" dirty="0"/>
              <a:t>App Store</a:t>
            </a:r>
            <a:r>
              <a:rPr lang="ja-JP" altLang="en-US" dirty="0"/>
              <a:t>）</a:t>
            </a:r>
            <a:endParaRPr kumimoji="1" lang="en-US" altLang="ja-JP" dirty="0"/>
          </a:p>
          <a:p>
            <a:r>
              <a:rPr lang="ja-JP" altLang="en-US" dirty="0"/>
              <a:t>スマホを常に持ち歩いている人なら</a:t>
            </a:r>
            <a:r>
              <a:rPr lang="ja-JP" altLang="en-US" dirty="0">
                <a:sym typeface="Symbol" panose="05050102010706020507" pitchFamily="18" charset="2"/>
              </a:rPr>
              <a:t></a:t>
            </a:r>
            <a:r>
              <a:rPr lang="ja-JP" altLang="en-US" dirty="0">
                <a:solidFill>
                  <a:srgbClr val="0070C0"/>
                </a:solidFill>
              </a:rPr>
              <a:t>スマホを開く</a:t>
            </a:r>
            <a:r>
              <a:rPr lang="en-US" altLang="ja-JP" dirty="0">
                <a:solidFill>
                  <a:srgbClr val="0070C0"/>
                </a:solidFill>
              </a:rPr>
              <a:t>+ α</a:t>
            </a:r>
            <a:r>
              <a:rPr lang="ja-JP" altLang="en-US" dirty="0">
                <a:solidFill>
                  <a:srgbClr val="0070C0"/>
                </a:solidFill>
              </a:rPr>
              <a:t>程度の手間</a:t>
            </a:r>
            <a:endParaRPr lang="en-US" altLang="ja-JP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7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6A7DA-444C-451B-9AC1-EF82996F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74638"/>
            <a:ext cx="11001376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多要素認証の色々な方法（パスワード＋</a:t>
            </a:r>
            <a:r>
              <a:rPr kumimoji="1" lang="ja-JP" altLang="en-US" b="1" dirty="0"/>
              <a:t>何か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60BE2-AB73-447C-B5D8-95C6FADAA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1" y="1828800"/>
            <a:ext cx="12072730" cy="5155096"/>
          </a:xfrm>
        </p:spPr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Microsoft Authenticator</a:t>
            </a:r>
            <a:r>
              <a:rPr lang="ja-JP" altLang="en-US" dirty="0"/>
              <a:t>（</a:t>
            </a:r>
            <a:r>
              <a:rPr lang="ja-JP" altLang="en-US" sz="3600" dirty="0">
                <a:solidFill>
                  <a:srgbClr val="0070C0"/>
                </a:solidFill>
              </a:rPr>
              <a:t>推</a:t>
            </a:r>
            <a:r>
              <a:rPr lang="en-US" altLang="ja-JP" sz="2400" dirty="0"/>
              <a:t> 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携帯を開けて</a:t>
            </a:r>
            <a:r>
              <a:rPr lang="en-US" altLang="ja-JP" dirty="0"/>
              <a:t>2</a:t>
            </a:r>
            <a:r>
              <a:rPr lang="ja-JP" altLang="en-US" dirty="0"/>
              <a:t>桁の数字を入力</a:t>
            </a:r>
            <a:endParaRPr kumimoji="1" lang="en-US" altLang="ja-JP" dirty="0">
              <a:hlinkClick r:id="rId3"/>
            </a:endParaRPr>
          </a:p>
          <a:p>
            <a:r>
              <a:rPr kumimoji="1" lang="ja-JP" altLang="en-US" dirty="0">
                <a:hlinkClick r:id="rId4"/>
              </a:rPr>
              <a:t>携帯のショートメッセージサービス（</a:t>
            </a:r>
            <a:r>
              <a:rPr kumimoji="1" lang="en-US" altLang="ja-JP" dirty="0">
                <a:hlinkClick r:id="rId4"/>
              </a:rPr>
              <a:t>SMS</a:t>
            </a:r>
            <a:r>
              <a:rPr kumimoji="1" lang="ja-JP" altLang="en-US" dirty="0">
                <a:hlinkClick r:id="rId4"/>
              </a:rPr>
              <a:t>）</a:t>
            </a:r>
            <a:endParaRPr kumimoji="1" lang="en-US" altLang="ja-JP" dirty="0"/>
          </a:p>
          <a:p>
            <a:pPr lvl="1"/>
            <a:r>
              <a:rPr lang="ja-JP" altLang="en-US" dirty="0"/>
              <a:t>携帯に</a:t>
            </a:r>
            <a:r>
              <a:rPr kumimoji="1" lang="ja-JP" altLang="en-US" dirty="0"/>
              <a:t>テキストで飛んでくる</a:t>
            </a:r>
            <a:r>
              <a:rPr kumimoji="1" lang="en-US" altLang="ja-JP" dirty="0"/>
              <a:t>6</a:t>
            </a:r>
            <a:r>
              <a:rPr kumimoji="1" lang="ja-JP" altLang="en-US" dirty="0"/>
              <a:t>桁の数字をサイトに入力</a:t>
            </a:r>
            <a:endParaRPr kumimoji="1" lang="en-US" altLang="ja-JP" dirty="0"/>
          </a:p>
          <a:p>
            <a:r>
              <a:rPr lang="ja-JP" altLang="en-US" dirty="0"/>
              <a:t>音声電話（</a:t>
            </a:r>
            <a:r>
              <a:rPr kumimoji="1" lang="ja-JP" altLang="en-US" dirty="0">
                <a:hlinkClick r:id="rId3"/>
              </a:rPr>
              <a:t>携帯</a:t>
            </a:r>
            <a:r>
              <a:rPr kumimoji="1" lang="ja-JP" altLang="en-US" dirty="0"/>
              <a:t>、</a:t>
            </a:r>
            <a:r>
              <a:rPr lang="ja-JP" altLang="en-US" dirty="0">
                <a:hlinkClick r:id="rId5"/>
              </a:rPr>
              <a:t>いえでん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電話に出て</a:t>
            </a:r>
            <a:r>
              <a:rPr lang="en-US" altLang="ja-JP" dirty="0"/>
              <a:t>#</a:t>
            </a:r>
            <a:r>
              <a:rPr lang="ja-JP" altLang="en-US" dirty="0"/>
              <a:t>キーを押す</a:t>
            </a:r>
            <a:r>
              <a:rPr lang="ja-JP" altLang="en-US" sz="1800" dirty="0"/>
              <a:t>スマホがなければ意外と</a:t>
            </a:r>
            <a:r>
              <a:rPr lang="ja-JP" altLang="en-US" sz="2000" dirty="0">
                <a:solidFill>
                  <a:srgbClr val="0070C0"/>
                </a:solidFill>
              </a:rPr>
              <a:t>推</a:t>
            </a:r>
            <a:r>
              <a:rPr lang="en-US" altLang="ja-JP" sz="1800" dirty="0"/>
              <a:t>? </a:t>
            </a:r>
            <a:endParaRPr lang="en-US" altLang="ja-JP" dirty="0"/>
          </a:p>
          <a:p>
            <a:r>
              <a:rPr lang="en-US" altLang="ja-JP" dirty="0">
                <a:hlinkClick r:id="rId6"/>
              </a:rPr>
              <a:t>Google</a:t>
            </a:r>
            <a:r>
              <a:rPr lang="ja-JP" altLang="en-US" dirty="0">
                <a:hlinkClick r:id="rId6"/>
              </a:rPr>
              <a:t>認証システム</a:t>
            </a:r>
            <a:endParaRPr lang="en-US" altLang="ja-JP" dirty="0"/>
          </a:p>
          <a:p>
            <a:pPr lvl="1"/>
            <a:r>
              <a:rPr lang="ja-JP" altLang="en-US" dirty="0"/>
              <a:t>アプリを開いて表示される</a:t>
            </a:r>
            <a:r>
              <a:rPr lang="en-US" altLang="ja-JP" dirty="0"/>
              <a:t>6</a:t>
            </a:r>
            <a:r>
              <a:rPr lang="ja-JP" altLang="en-US" dirty="0"/>
              <a:t>桁の数字をサイトに入力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DAC441-42F8-4D3F-9E5E-DC53F490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ADC434-7044-43F5-B2AD-BA1BD08C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D5FE46-D2DC-4983-B9BE-DCEEBE09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34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pic>
        <p:nvPicPr>
          <p:cNvPr id="11" name="mfa-ms-authenticator-2digit-signin">
            <a:hlinkClick r:id="" action="ppaction://media"/>
            <a:extLst>
              <a:ext uri="{FF2B5EF4-FFF2-40B4-BE49-F238E27FC236}">
                <a16:creationId xmlns:a16="http://schemas.microsoft.com/office/drawing/2014/main" id="{BEAEECBE-AEC9-D69A-3B2D-79EF3F7711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058" y="276225"/>
            <a:ext cx="10809112" cy="608012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7EC304-71BC-3A5F-47A3-3C67107580E5}"/>
              </a:ext>
            </a:extLst>
          </p:cNvPr>
          <p:cNvSpPr txBox="1"/>
          <p:nvPr/>
        </p:nvSpPr>
        <p:spPr>
          <a:xfrm>
            <a:off x="1121058" y="240040"/>
            <a:ext cx="3697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Microsoft</a:t>
            </a:r>
            <a:r>
              <a:rPr lang="ja-JP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Authenticator</a:t>
            </a:r>
            <a:endParaRPr lang="ja-JP" alt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18180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838200" y="1776197"/>
            <a:ext cx="4870622" cy="5962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840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pic>
        <p:nvPicPr>
          <p:cNvPr id="8" name="sms-pc-phone">
            <a:hlinkClick r:id="" action="ppaction://media"/>
            <a:extLst>
              <a:ext uri="{FF2B5EF4-FFF2-40B4-BE49-F238E27FC236}">
                <a16:creationId xmlns:a16="http://schemas.microsoft.com/office/drawing/2014/main" id="{975BBE18-1752-380C-2FC8-F8695F1FF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478" y="136525"/>
            <a:ext cx="8300023" cy="622501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F7E729-9A7C-13B9-0F08-7CA242B23753}"/>
              </a:ext>
            </a:extLst>
          </p:cNvPr>
          <p:cNvSpPr txBox="1"/>
          <p:nvPr/>
        </p:nvSpPr>
        <p:spPr>
          <a:xfrm>
            <a:off x="1180856" y="225065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SMS</a:t>
            </a:r>
            <a:r>
              <a:rPr lang="ja-JP" altLang="en-US" sz="2800" dirty="0">
                <a:solidFill>
                  <a:schemeClr val="bg1"/>
                </a:solidFill>
              </a:rPr>
              <a:t> 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416619503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pic>
        <p:nvPicPr>
          <p:cNvPr id="9" name="voice-pc-phone">
            <a:hlinkClick r:id="" action="ppaction://media"/>
            <a:extLst>
              <a:ext uri="{FF2B5EF4-FFF2-40B4-BE49-F238E27FC236}">
                <a16:creationId xmlns:a16="http://schemas.microsoft.com/office/drawing/2014/main" id="{AD7DCF76-C05E-0572-3058-EBDEDBB74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78" y="176078"/>
            <a:ext cx="8422397" cy="631679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44644F-5EE2-0C53-9988-943A01468C20}"/>
              </a:ext>
            </a:extLst>
          </p:cNvPr>
          <p:cNvSpPr txBox="1"/>
          <p:nvPr/>
        </p:nvSpPr>
        <p:spPr>
          <a:xfrm>
            <a:off x="1098578" y="28052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音声電話（携帯）</a:t>
            </a:r>
          </a:p>
        </p:txBody>
      </p:sp>
    </p:spTree>
    <p:extLst>
      <p:ext uri="{BB962C8B-B14F-4D97-AF65-F5344CB8AC3E}">
        <p14:creationId xmlns:p14="http://schemas.microsoft.com/office/powerpoint/2010/main" val="184925908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pic>
        <p:nvPicPr>
          <p:cNvPr id="10" name="google-authenticator-pc-phone">
            <a:hlinkClick r:id="" action="ppaction://media"/>
            <a:extLst>
              <a:ext uri="{FF2B5EF4-FFF2-40B4-BE49-F238E27FC236}">
                <a16:creationId xmlns:a16="http://schemas.microsoft.com/office/drawing/2014/main" id="{CD6CE80D-F3ED-6856-EAF7-9FED182C1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550" y="136525"/>
            <a:ext cx="8309548" cy="623216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1152525" y="227705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Google</a:t>
            </a:r>
            <a:r>
              <a:rPr lang="ja-JP" altLang="en-US" sz="2800" dirty="0">
                <a:solidFill>
                  <a:schemeClr val="bg1"/>
                </a:solidFill>
              </a:rPr>
              <a:t>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280111645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A8CF22-4249-96DA-28CB-8113B75F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多要素認証の初期設定方法</a:t>
            </a:r>
            <a:endParaRPr kumimoji="1" lang="ja-JP" altLang="en-US" dirty="0"/>
          </a:p>
        </p:txBody>
      </p:sp>
      <p:pic>
        <p:nvPicPr>
          <p:cNvPr id="8" name="コンテンツ プレースホルダー 7" descr="グラフィカル ユーザー インターフェイス, アプリケーション, チャットまたはテキスト メッセージ&#10;&#10;自動的に生成された説明">
            <a:hlinkClick r:id="rId2"/>
            <a:extLst>
              <a:ext uri="{FF2B5EF4-FFF2-40B4-BE49-F238E27FC236}">
                <a16:creationId xmlns:a16="http://schemas.microsoft.com/office/drawing/2014/main" id="{38607297-D517-CA48-FFFC-D7C2E10B5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2871" y="1825625"/>
            <a:ext cx="5338507" cy="4351338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040FF-5B35-1DED-090D-E0227403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AF0A9-1394-1879-D786-FEDCDCC0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BBB2E1-7B8F-1196-79CD-1821284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D6CF2232-BD6D-343E-4DBC-FF442CFCE79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23875" y="2506662"/>
            <a:ext cx="6307176" cy="4351338"/>
          </a:xfrm>
        </p:spPr>
        <p:txBody>
          <a:bodyPr/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ページに沿って設定ください</a:t>
            </a:r>
            <a:endParaRPr kumimoji="1" lang="en-US" altLang="ja-JP" dirty="0"/>
          </a:p>
          <a:p>
            <a:r>
              <a:rPr lang="ja-JP" altLang="en-US" dirty="0">
                <a:solidFill>
                  <a:srgbClr val="FF00FF"/>
                </a:solidFill>
              </a:rPr>
              <a:t>作業完了後、実際に有効化されるまで最大</a:t>
            </a:r>
            <a:r>
              <a:rPr lang="en-US" altLang="ja-JP" dirty="0">
                <a:solidFill>
                  <a:srgbClr val="FF00FF"/>
                </a:solidFill>
              </a:rPr>
              <a:t>40</a:t>
            </a:r>
            <a:r>
              <a:rPr lang="ja-JP" altLang="en-US" dirty="0">
                <a:solidFill>
                  <a:srgbClr val="FF00FF"/>
                </a:solidFill>
              </a:rPr>
              <a:t>分</a:t>
            </a:r>
            <a:r>
              <a:rPr lang="ja-JP" altLang="en-US" dirty="0"/>
              <a:t>ほどかかります</a:t>
            </a:r>
          </a:p>
          <a:p>
            <a:pPr lvl="1"/>
            <a:r>
              <a:rPr kumimoji="1" lang="ja-JP" altLang="en-US" dirty="0">
                <a:sym typeface="Symbol" panose="05050102010706020507" pitchFamily="18" charset="2"/>
              </a:rPr>
              <a:t> </a:t>
            </a:r>
            <a:r>
              <a:rPr kumimoji="1" lang="ja-JP" altLang="en-US" dirty="0"/>
              <a:t>何かの直前ではなく、余裕をもってゆっくり作業ができる時間にやってください</a:t>
            </a:r>
            <a:endParaRPr kumimoji="1" lang="en-US" altLang="ja-JP" dirty="0"/>
          </a:p>
          <a:p>
            <a:r>
              <a:rPr lang="ja-JP" altLang="en-US" dirty="0"/>
              <a:t>やり方をゆっくり解説していますので作業前に</a:t>
            </a:r>
            <a:r>
              <a:rPr lang="ja-JP" altLang="en-US" dirty="0">
                <a:hlinkClick r:id="rId4"/>
              </a:rPr>
              <a:t>是非ご覧</a:t>
            </a:r>
            <a:r>
              <a:rPr lang="ja-JP" altLang="en-US" dirty="0"/>
              <a:t>ください →</a:t>
            </a:r>
            <a:endParaRPr kumimoji="1"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117C012-DBB2-0336-66D3-3EEDB03F19FF}"/>
              </a:ext>
            </a:extLst>
          </p:cNvPr>
          <p:cNvGrpSpPr/>
          <p:nvPr/>
        </p:nvGrpSpPr>
        <p:grpSpPr>
          <a:xfrm>
            <a:off x="991539" y="1751480"/>
            <a:ext cx="4715330" cy="617676"/>
            <a:chOff x="1374140" y="1705313"/>
            <a:chExt cx="4715330" cy="617676"/>
          </a:xfrm>
        </p:grpSpPr>
        <p:sp>
          <p:nvSpPr>
            <p:cNvPr id="11" name="テキスト ボックス 10">
              <a:hlinkClick r:id="rId5"/>
              <a:extLst>
                <a:ext uri="{FF2B5EF4-FFF2-40B4-BE49-F238E27FC236}">
                  <a16:creationId xmlns:a16="http://schemas.microsoft.com/office/drawing/2014/main" id="{3F3433EE-1890-9487-9057-4167E6AEA310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ja-JP" altLang="en-US" sz="3200" dirty="0"/>
                <a:t>多要素 設定</a:t>
              </a:r>
              <a:endParaRPr lang="en-US" altLang="ja-JP" sz="3200" dirty="0"/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8722B7F7-471C-6870-E9CF-43B3DF1E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279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28BA9-B724-920D-8BE8-BC2A05E3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68908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東大では多要素認証が</a:t>
            </a:r>
            <a:r>
              <a:rPr lang="en-US" altLang="ja-JP" sz="2400" dirty="0"/>
              <a:t>(</a:t>
            </a:r>
            <a:r>
              <a:rPr lang="ja-JP" altLang="en-US" sz="2400" dirty="0"/>
              <a:t>ほぼ</a:t>
            </a:r>
            <a:r>
              <a:rPr lang="en-US" altLang="ja-JP" sz="2400" dirty="0"/>
              <a:t>/</a:t>
            </a:r>
            <a:r>
              <a:rPr lang="ja-JP" altLang="en-US" sz="2400" dirty="0"/>
              <a:t>もうすぐ</a:t>
            </a:r>
            <a:r>
              <a:rPr lang="en-US" altLang="ja-JP" sz="2400" dirty="0"/>
              <a:t>)</a:t>
            </a:r>
            <a:r>
              <a:rPr kumimoji="1" lang="ja-JP" altLang="en-US" dirty="0"/>
              <a:t>必須です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A455A-1CA2-28E8-919E-6691FBD3B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53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UTokyo Portal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 </a:t>
            </a:r>
            <a:r>
              <a:rPr kumimoji="1" lang="ja-JP" altLang="en-US" dirty="0">
                <a:hlinkClick r:id="rId3"/>
              </a:rPr>
              <a:t>多要素認証 </a:t>
            </a:r>
            <a:r>
              <a:rPr kumimoji="1" lang="en-US" altLang="ja-JP" dirty="0">
                <a:hlinkClick r:id="rId3"/>
              </a:rPr>
              <a:t>100% </a:t>
            </a:r>
            <a:r>
              <a:rPr kumimoji="1" lang="ja-JP" altLang="en-US" dirty="0">
                <a:hlinkClick r:id="rId3"/>
              </a:rPr>
              <a:t>で検索</a:t>
            </a:r>
            <a:endParaRPr kumimoji="1" lang="en-US" altLang="ja-JP" dirty="0"/>
          </a:p>
          <a:p>
            <a:pPr lvl="1"/>
            <a:r>
              <a:rPr lang="ja-JP" altLang="en-US" dirty="0">
                <a:hlinkClick r:id="rId4"/>
              </a:rPr>
              <a:t>多要素認証の必要性</a:t>
            </a:r>
            <a:r>
              <a:rPr lang="ja-JP" altLang="en-US" dirty="0"/>
              <a:t>（</a:t>
            </a:r>
            <a:r>
              <a:rPr lang="en-US" altLang="ja-JP" dirty="0"/>
              <a:t>by CISO</a:t>
            </a:r>
            <a:r>
              <a:rPr lang="ja-JP" altLang="en-US" dirty="0"/>
              <a:t>補佐・情報基盤センター 中山雅哉）</a:t>
            </a:r>
            <a:endParaRPr lang="en-US" altLang="ja-JP" dirty="0"/>
          </a:p>
          <a:p>
            <a:pPr lvl="1"/>
            <a:r>
              <a:rPr kumimoji="1" lang="ja-JP" altLang="en-US" dirty="0"/>
              <a:t>部局ごとの設定率</a:t>
            </a:r>
            <a:endParaRPr kumimoji="1" lang="en-US" altLang="ja-JP" dirty="0"/>
          </a:p>
          <a:p>
            <a:r>
              <a:rPr lang="ja-JP" altLang="en-US" dirty="0"/>
              <a:t>多要素認証なしでは使えないサービス</a:t>
            </a:r>
            <a:endParaRPr lang="en-US" altLang="ja-JP" dirty="0"/>
          </a:p>
          <a:p>
            <a:pPr lvl="1"/>
            <a:r>
              <a:rPr lang="ja-JP" altLang="en-US" dirty="0"/>
              <a:t>今：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FF"/>
                </a:solidFill>
              </a:rPr>
              <a:t>UTokyo Wi-Fi (※) </a:t>
            </a:r>
            <a:r>
              <a:rPr lang="en-US" altLang="ja-JP" dirty="0"/>
              <a:t>, UTokyo Slack, UTokyo VPN</a:t>
            </a:r>
          </a:p>
          <a:p>
            <a:pPr lvl="1"/>
            <a:r>
              <a:rPr lang="ja-JP" altLang="en-US" dirty="0"/>
              <a:t>もうすぐ（</a:t>
            </a:r>
            <a:r>
              <a:rPr lang="en-US" altLang="ja-JP" dirty="0"/>
              <a:t>2024/5</a:t>
            </a:r>
            <a:r>
              <a:rPr lang="ja-JP" altLang="en-US" dirty="0"/>
              <a:t>～</a:t>
            </a:r>
            <a:r>
              <a:rPr lang="en-US" altLang="ja-JP" dirty="0"/>
              <a:t>6</a:t>
            </a:r>
            <a:r>
              <a:rPr lang="ja-JP" altLang="en-US" dirty="0"/>
              <a:t>月）：すべてのシステム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FF"/>
                </a:solidFill>
              </a:rPr>
              <a:t>(※) </a:t>
            </a:r>
            <a:r>
              <a:rPr lang="ja-JP" altLang="en-US" dirty="0"/>
              <a:t>：すでに発行済み</a:t>
            </a:r>
            <a:r>
              <a:rPr lang="en-US" altLang="ja-JP" dirty="0"/>
              <a:t>UTokyo Wi-Fi</a:t>
            </a:r>
            <a:r>
              <a:rPr lang="ja-JP" altLang="en-US" dirty="0"/>
              <a:t>はアカウントは失効（</a:t>
            </a:r>
            <a:r>
              <a:rPr lang="en-US" altLang="ja-JP" dirty="0"/>
              <a:t>2024/4/30</a:t>
            </a:r>
            <a:r>
              <a:rPr lang="ja-JP" altLang="en-US" dirty="0"/>
              <a:t>）まで有効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00B36D-134E-F6CE-769A-42C9DC18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1C7A1C-D88C-D64E-92B9-E5DBE7F3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1C741-BF6B-E8DF-23E1-FCA1EB83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395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1275347" y="3850104"/>
            <a:ext cx="6978315" cy="516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227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310C43-EB29-7F66-DD5E-F17ECE5C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パスワードレス認証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6B6B5D-FA2E-AF3F-89D8-4D4C55802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見た目としてはこれまでの</a:t>
            </a:r>
            <a:r>
              <a:rPr kumimoji="1" lang="ja-JP" altLang="en-US" dirty="0">
                <a:solidFill>
                  <a:srgbClr val="0070C0"/>
                </a:solidFill>
              </a:rPr>
              <a:t>「パスワード＋何か」</a:t>
            </a:r>
            <a:r>
              <a:rPr kumimoji="1" lang="ja-JP" altLang="en-US" dirty="0"/>
              <a:t>による認証の</a:t>
            </a:r>
            <a:r>
              <a:rPr kumimoji="1" lang="ja-JP" altLang="en-US" dirty="0">
                <a:solidFill>
                  <a:srgbClr val="0070C0"/>
                </a:solidFill>
              </a:rPr>
              <a:t>「パスワード」</a:t>
            </a:r>
            <a:r>
              <a:rPr kumimoji="1" lang="ja-JP" altLang="en-US" dirty="0"/>
              <a:t>を不要にしたもの</a:t>
            </a:r>
            <a:endParaRPr kumimoji="1" lang="en-US" altLang="ja-JP" dirty="0"/>
          </a:p>
          <a:p>
            <a:r>
              <a:rPr lang="ja-JP" altLang="en-US" dirty="0"/>
              <a:t>利点</a:t>
            </a:r>
            <a:endParaRPr lang="en-US" altLang="ja-JP" dirty="0"/>
          </a:p>
          <a:p>
            <a:pPr lvl="1"/>
            <a:r>
              <a:rPr lang="ja-JP" altLang="en-US" dirty="0"/>
              <a:t>サインイン</a:t>
            </a:r>
            <a:r>
              <a:rPr kumimoji="1" lang="ja-JP" altLang="en-US" dirty="0"/>
              <a:t>の手間が減る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パスワード入力をしないのでフィッシングによるパスワード搾取のリスクが減る（もちろん、パスワード入力を促されたら変だと気付く必要はある）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65589B-4FF2-CFFA-7C9F-203CFFF8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27448B-8339-CDB7-61A9-9BBA8DE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CCDF4D-1F1B-9EF8-CF8E-4735C923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06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02E043-6C53-F151-A484-D7E30A41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パスワードレス認証具体的な方法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D6F184-FD37-7D57-1E39-BB67ADC1B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方法</a:t>
            </a:r>
            <a:r>
              <a:rPr kumimoji="1" lang="en-US" altLang="ja-JP" dirty="0"/>
              <a:t>1</a:t>
            </a:r>
            <a:r>
              <a:rPr kumimoji="1" lang="ja-JP" altLang="en-US" dirty="0"/>
              <a:t>：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アプリで</a:t>
            </a:r>
            <a:endParaRPr kumimoji="1"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  <a:r>
              <a:rPr lang="ja-JP" altLang="en-US" dirty="0"/>
              <a:t>：</a:t>
            </a:r>
            <a:r>
              <a:rPr lang="en-US" altLang="ja-JP" dirty="0"/>
              <a:t>FIDO</a:t>
            </a:r>
            <a:r>
              <a:rPr lang="ja-JP" altLang="en-US" dirty="0"/>
              <a:t>セキュリティキーで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BFBC3E-69E9-A953-F406-4F68DE1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A0C159-F7F6-FA7F-EB4E-E23C3F74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AD1379-DE9A-EFFE-491E-03F351C3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37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2DDF23B-253C-CC31-FDFD-47AC9A26F744}"/>
              </a:ext>
            </a:extLst>
          </p:cNvPr>
          <p:cNvGrpSpPr/>
          <p:nvPr/>
        </p:nvGrpSpPr>
        <p:grpSpPr>
          <a:xfrm>
            <a:off x="4038600" y="3980974"/>
            <a:ext cx="4920049" cy="617676"/>
            <a:chOff x="1374140" y="1684993"/>
            <a:chExt cx="510540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60620A04-7C67-C8CD-7EA2-E62D95ABED4B}"/>
                </a:ext>
              </a:extLst>
            </p:cNvPr>
            <p:cNvSpPr txBox="1"/>
            <p:nvPr/>
          </p:nvSpPr>
          <p:spPr>
            <a:xfrm>
              <a:off x="1374140" y="1717894"/>
              <a:ext cx="510540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ja-JP" altLang="en-US" sz="3200" dirty="0"/>
                <a:t>パスワードレス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18C12E1D-DEDB-76C1-4AD3-9A27210D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941901" y="1684993"/>
              <a:ext cx="535580" cy="617676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3C0CC68-6D55-456F-9841-96263AFCAFAC}"/>
              </a:ext>
            </a:extLst>
          </p:cNvPr>
          <p:cNvGrpSpPr/>
          <p:nvPr/>
        </p:nvGrpSpPr>
        <p:grpSpPr>
          <a:xfrm>
            <a:off x="4038600" y="4778037"/>
            <a:ext cx="4920049" cy="617676"/>
            <a:chOff x="1374140" y="1684993"/>
            <a:chExt cx="5105400" cy="617676"/>
          </a:xfrm>
        </p:grpSpPr>
        <p:sp>
          <p:nvSpPr>
            <p:cNvPr id="11" name="テキスト ボックス 10">
              <a:hlinkClick r:id="rId2"/>
              <a:extLst>
                <a:ext uri="{FF2B5EF4-FFF2-40B4-BE49-F238E27FC236}">
                  <a16:creationId xmlns:a16="http://schemas.microsoft.com/office/drawing/2014/main" id="{5D886267-1946-F46B-5271-27B38630BEFA}"/>
                </a:ext>
              </a:extLst>
            </p:cNvPr>
            <p:cNvSpPr txBox="1"/>
            <p:nvPr/>
          </p:nvSpPr>
          <p:spPr>
            <a:xfrm>
              <a:off x="1374140" y="1717894"/>
              <a:ext cx="510540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FIDO</a:t>
              </a:r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45262110-F4E5-FA6A-45A8-6F0A498E2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941901" y="168499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974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B97C5-7FE6-FEF1-3EB3-4F1E80A2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方法</a:t>
            </a:r>
            <a:r>
              <a:rPr lang="en-US" altLang="ja-JP" dirty="0"/>
              <a:t>1: 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アプリで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877B32-4B90-27CF-2F32-50518D7EE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065" y="1825625"/>
            <a:ext cx="11738919" cy="4351338"/>
          </a:xfrm>
        </p:spPr>
        <p:txBody>
          <a:bodyPr/>
          <a:lstStyle/>
          <a:p>
            <a:r>
              <a:rPr kumimoji="1" lang="ja-JP" altLang="en-US" dirty="0"/>
              <a:t>設定方法：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アプリで普通に多要素認証を設定の後 </a:t>
            </a:r>
            <a:r>
              <a:rPr kumimoji="1" lang="ja-JP" altLang="en-US" dirty="0">
                <a:sym typeface="Symbol" panose="05050102010706020507" pitchFamily="18" charset="2"/>
              </a:rPr>
              <a:t> </a:t>
            </a:r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>
                <a:solidFill>
                  <a:srgbClr val="0070C0"/>
                </a:solidFill>
              </a:rPr>
              <a:t>The University of Tokyo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lang="ja-JP" altLang="en-US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ja-JP" altLang="en-US" dirty="0">
                <a:sym typeface="Symbol" panose="05050102010706020507" pitchFamily="18" charset="2"/>
              </a:rPr>
              <a:t> </a:t>
            </a:r>
            <a:r>
              <a:rPr kumimoji="1" lang="ja-JP" altLang="en-US" dirty="0">
                <a:solidFill>
                  <a:srgbClr val="0070C0"/>
                </a:solidFill>
              </a:rPr>
              <a:t>「電話によるサインイン」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F981C9-4CA3-4AC8-9EA7-1C74A04E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EC1BAA-F3D8-0342-F92B-9FD8EE26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275D4E-E6F3-E5D8-A111-AC96E8C4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38</a:t>
            </a:fld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F0045B52-F3CA-0026-8ADF-6E10E635E4CA}"/>
              </a:ext>
            </a:extLst>
          </p:cNvPr>
          <p:cNvGrpSpPr/>
          <p:nvPr/>
        </p:nvGrpSpPr>
        <p:grpSpPr>
          <a:xfrm>
            <a:off x="5289927" y="2849615"/>
            <a:ext cx="1735206" cy="3689297"/>
            <a:chOff x="1681314" y="2341010"/>
            <a:chExt cx="1952770" cy="4151869"/>
          </a:xfrm>
        </p:grpSpPr>
        <p:pic>
          <p:nvPicPr>
            <p:cNvPr id="8" name="図 7" descr="カレンダー, ホワイトボード&#10;&#10;自動的に生成された説明">
              <a:extLst>
                <a:ext uri="{FF2B5EF4-FFF2-40B4-BE49-F238E27FC236}">
                  <a16:creationId xmlns:a16="http://schemas.microsoft.com/office/drawing/2014/main" id="{A1C0E983-8E33-D501-63AF-7B87D6793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695" b="18593"/>
            <a:stretch/>
          </p:blipFill>
          <p:spPr>
            <a:xfrm rot="5400000">
              <a:off x="581765" y="3440561"/>
              <a:ext cx="4151869" cy="1952768"/>
            </a:xfrm>
            <a:prstGeom prst="rect">
              <a:avLst/>
            </a:prstGeom>
          </p:spPr>
        </p:pic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0CA8DFCC-FF2E-B6D9-B9FB-78B26D9A6F1C}"/>
                </a:ext>
              </a:extLst>
            </p:cNvPr>
            <p:cNvSpPr/>
            <p:nvPr/>
          </p:nvSpPr>
          <p:spPr>
            <a:xfrm>
              <a:off x="1681314" y="3429000"/>
              <a:ext cx="1952770" cy="4476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AC0AAEA-3250-05FB-4995-A5EAC4CC4A77}"/>
              </a:ext>
            </a:extLst>
          </p:cNvPr>
          <p:cNvGrpSpPr/>
          <p:nvPr/>
        </p:nvGrpSpPr>
        <p:grpSpPr>
          <a:xfrm>
            <a:off x="7796576" y="2912128"/>
            <a:ext cx="1735206" cy="3577727"/>
            <a:chOff x="5192823" y="2411361"/>
            <a:chExt cx="1952770" cy="4026310"/>
          </a:xfrm>
        </p:grpSpPr>
        <p:pic>
          <p:nvPicPr>
            <p:cNvPr id="10" name="図 9" descr="テキスト&#10;&#10;自動的に生成された説明">
              <a:extLst>
                <a:ext uri="{FF2B5EF4-FFF2-40B4-BE49-F238E27FC236}">
                  <a16:creationId xmlns:a16="http://schemas.microsoft.com/office/drawing/2014/main" id="{8FF214ED-443D-E49B-23F0-A1099862F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5" t="21482" r="1330" b="17656"/>
            <a:stretch/>
          </p:blipFill>
          <p:spPr>
            <a:xfrm rot="5400000">
              <a:off x="4184854" y="3476932"/>
              <a:ext cx="4026310" cy="1895168"/>
            </a:xfrm>
            <a:prstGeom prst="rect">
              <a:avLst/>
            </a:prstGeom>
          </p:spPr>
        </p:pic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D70C4E54-4F65-6841-6F53-652D1D1FFA90}"/>
                </a:ext>
              </a:extLst>
            </p:cNvPr>
            <p:cNvSpPr/>
            <p:nvPr/>
          </p:nvSpPr>
          <p:spPr>
            <a:xfrm>
              <a:off x="5192823" y="4193107"/>
              <a:ext cx="1952770" cy="4476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7622CBC-10F1-EE2F-B997-7906D84CEA62}"/>
              </a:ext>
            </a:extLst>
          </p:cNvPr>
          <p:cNvGrpSpPr/>
          <p:nvPr/>
        </p:nvGrpSpPr>
        <p:grpSpPr>
          <a:xfrm>
            <a:off x="10358685" y="2849618"/>
            <a:ext cx="1684022" cy="3689294"/>
            <a:chOff x="8793825" y="2341013"/>
            <a:chExt cx="1895168" cy="4151866"/>
          </a:xfrm>
        </p:grpSpPr>
        <p:pic>
          <p:nvPicPr>
            <p:cNvPr id="12" name="図 11" descr="手紙 が含まれている画像&#10;&#10;自動的に生成された説明">
              <a:extLst>
                <a:ext uri="{FF2B5EF4-FFF2-40B4-BE49-F238E27FC236}">
                  <a16:creationId xmlns:a16="http://schemas.microsoft.com/office/drawing/2014/main" id="{0372CAEF-6698-4105-1500-613780242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3659" b="15479"/>
            <a:stretch/>
          </p:blipFill>
          <p:spPr>
            <a:xfrm rot="5400000">
              <a:off x="7665476" y="3469362"/>
              <a:ext cx="4151866" cy="1895168"/>
            </a:xfrm>
            <a:prstGeom prst="rect">
              <a:avLst/>
            </a:prstGeom>
          </p:spPr>
        </p:pic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D2DCBE25-4BFC-FAAD-2F49-D75556A16894}"/>
                </a:ext>
              </a:extLst>
            </p:cNvPr>
            <p:cNvSpPr/>
            <p:nvPr/>
          </p:nvSpPr>
          <p:spPr>
            <a:xfrm>
              <a:off x="8939463" y="5918719"/>
              <a:ext cx="1571222" cy="4476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矢印: 右 15">
            <a:extLst>
              <a:ext uri="{FF2B5EF4-FFF2-40B4-BE49-F238E27FC236}">
                <a16:creationId xmlns:a16="http://schemas.microsoft.com/office/drawing/2014/main" id="{7FA679E7-F2E6-9FDC-7DF5-AA73E0BDB397}"/>
              </a:ext>
            </a:extLst>
          </p:cNvPr>
          <p:cNvSpPr/>
          <p:nvPr/>
        </p:nvSpPr>
        <p:spPr>
          <a:xfrm>
            <a:off x="7166507" y="4487171"/>
            <a:ext cx="547639" cy="42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E659E67B-11E8-1B67-D998-A849EFE0849E}"/>
              </a:ext>
            </a:extLst>
          </p:cNvPr>
          <p:cNvSpPr/>
          <p:nvPr/>
        </p:nvSpPr>
        <p:spPr>
          <a:xfrm>
            <a:off x="9687964" y="4590518"/>
            <a:ext cx="547639" cy="42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D9B1622-7B01-D041-C1BC-05B2966B19B7}"/>
              </a:ext>
            </a:extLst>
          </p:cNvPr>
          <p:cNvGrpSpPr/>
          <p:nvPr/>
        </p:nvGrpSpPr>
        <p:grpSpPr>
          <a:xfrm>
            <a:off x="210064" y="5108512"/>
            <a:ext cx="4920049" cy="617676"/>
            <a:chOff x="1374140" y="1684993"/>
            <a:chExt cx="5105400" cy="617676"/>
          </a:xfrm>
        </p:grpSpPr>
        <p:sp>
          <p:nvSpPr>
            <p:cNvPr id="23" name="テキスト ボックス 22">
              <a:hlinkClick r:id="rId5"/>
              <a:extLst>
                <a:ext uri="{FF2B5EF4-FFF2-40B4-BE49-F238E27FC236}">
                  <a16:creationId xmlns:a16="http://schemas.microsoft.com/office/drawing/2014/main" id="{2ADE7EAF-CA68-C453-BABE-ECA6FAD2CA58}"/>
                </a:ext>
              </a:extLst>
            </p:cNvPr>
            <p:cNvSpPr txBox="1"/>
            <p:nvPr/>
          </p:nvSpPr>
          <p:spPr>
            <a:xfrm>
              <a:off x="1374140" y="1717894"/>
              <a:ext cx="510540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ja-JP" altLang="en-US" sz="3200" dirty="0"/>
                <a:t>パスワードレス</a:t>
              </a:r>
              <a:endParaRPr lang="en-US" altLang="ja-JP" sz="3200" dirty="0"/>
            </a:p>
          </p:txBody>
        </p:sp>
        <p:pic>
          <p:nvPicPr>
            <p:cNvPr id="24" name="図 23" descr="アイコン&#10;&#10;自動的に生成された説明">
              <a:extLst>
                <a:ext uri="{FF2B5EF4-FFF2-40B4-BE49-F238E27FC236}">
                  <a16:creationId xmlns:a16="http://schemas.microsoft.com/office/drawing/2014/main" id="{CE2163E7-AB9E-1584-7B5D-F9AE52C37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941901" y="1684993"/>
              <a:ext cx="535580" cy="617676"/>
            </a:xfrm>
            <a:prstGeom prst="rect">
              <a:avLst/>
            </a:prstGeom>
          </p:spPr>
        </p:pic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123E54B-B47C-6303-99B3-22DDA5476E4D}"/>
              </a:ext>
            </a:extLst>
          </p:cNvPr>
          <p:cNvSpPr txBox="1"/>
          <p:nvPr/>
        </p:nvSpPr>
        <p:spPr>
          <a:xfrm>
            <a:off x="243016" y="4614837"/>
            <a:ext cx="217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hlinkClick r:id="rId7"/>
              </a:rPr>
              <a:t>utelecon</a:t>
            </a:r>
            <a:r>
              <a:rPr kumimoji="1" lang="ja-JP" altLang="en-US" sz="2800" dirty="0">
                <a:hlinkClick r:id="rId7"/>
              </a:rPr>
              <a:t>説明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7402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26BF50-07A0-CC3D-CF4B-798A56A2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355" cy="1325563"/>
          </a:xfrm>
        </p:spPr>
        <p:txBody>
          <a:bodyPr/>
          <a:lstStyle/>
          <a:p>
            <a:r>
              <a:rPr lang="ja-JP" altLang="en-US" dirty="0"/>
              <a:t>サインイン</a:t>
            </a:r>
            <a:r>
              <a:rPr kumimoji="1" lang="ja-JP" altLang="en-US" dirty="0"/>
              <a:t>時の手順・動作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52A6A-997C-0BBB-06B8-84E11CEE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44DA69-7487-11C3-8E10-63EBF558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766" y="6356350"/>
            <a:ext cx="4114800" cy="365125"/>
          </a:xfrm>
        </p:spPr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D96A9C-A9D5-E11C-8645-3CED0ED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766" y="6356350"/>
            <a:ext cx="2743200" cy="365125"/>
          </a:xfrm>
        </p:spPr>
        <p:txBody>
          <a:bodyPr/>
          <a:lstStyle/>
          <a:p>
            <a:fld id="{55E32C41-2E12-F042-B05A-CBC2BA75F68F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9BD44666-F9FD-5E98-00DD-C7DC84EF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35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0A045821-96EA-D4BD-E8ED-2F9CFE91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69" y="4719707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D3D590B-83FC-452E-21DB-B0BC7011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160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A4B0D8F8-2620-3C21-897C-0A566017EDE7}"/>
              </a:ext>
            </a:extLst>
          </p:cNvPr>
          <p:cNvSpPr/>
          <p:nvPr/>
        </p:nvSpPr>
        <p:spPr>
          <a:xfrm>
            <a:off x="3315241" y="2968762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6B7D8AC7-7987-8A15-5CDE-0212F99A5DED}"/>
              </a:ext>
            </a:extLst>
          </p:cNvPr>
          <p:cNvSpPr/>
          <p:nvPr/>
        </p:nvSpPr>
        <p:spPr>
          <a:xfrm rot="5400000">
            <a:off x="9464774" y="4147690"/>
            <a:ext cx="431388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6D2BB3D1-ABB9-D9B8-0ACB-75894CB89CA4}"/>
              </a:ext>
            </a:extLst>
          </p:cNvPr>
          <p:cNvSpPr/>
          <p:nvPr/>
        </p:nvSpPr>
        <p:spPr>
          <a:xfrm>
            <a:off x="7554910" y="2968761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37ABEF5-5221-A395-2848-8185CF9C9A55}"/>
              </a:ext>
            </a:extLst>
          </p:cNvPr>
          <p:cNvSpPr/>
          <p:nvPr/>
        </p:nvSpPr>
        <p:spPr>
          <a:xfrm flipH="1">
            <a:off x="7825076" y="5482396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コンテンツ プレースホルダー 3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51AEB7E-D470-4CDF-FE02-B6D5718E9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8446" y="2116180"/>
            <a:ext cx="3054139" cy="2021354"/>
          </a:xfrm>
          <a:ln>
            <a:solidFill>
              <a:schemeClr val="tx1"/>
            </a:solidFill>
          </a:ln>
        </p:spPr>
      </p:pic>
      <p:pic>
        <p:nvPicPr>
          <p:cNvPr id="34" name="図 3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006267D-9E21-9F43-8401-A3C162C14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695" y="4664174"/>
            <a:ext cx="3111679" cy="2059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ED21490-92D2-3D72-422F-1C67978D8CA8}"/>
              </a:ext>
            </a:extLst>
          </p:cNvPr>
          <p:cNvSpPr txBox="1"/>
          <p:nvPr/>
        </p:nvSpPr>
        <p:spPr>
          <a:xfrm>
            <a:off x="5022010" y="5482396"/>
            <a:ext cx="25619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GOAL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アプリのトップページ</a:t>
            </a:r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1999647-E189-0BE6-CCC9-D1E16CDB28EC}"/>
              </a:ext>
            </a:extLst>
          </p:cNvPr>
          <p:cNvSpPr txBox="1"/>
          <p:nvPr/>
        </p:nvSpPr>
        <p:spPr>
          <a:xfrm>
            <a:off x="128447" y="3282258"/>
            <a:ext cx="302384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START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アプリのサインインページ</a:t>
            </a:r>
            <a:endParaRPr kumimoji="1" lang="ja-JP" altLang="en-US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77B3F1E-2480-851C-94C7-298BE6A1A574}"/>
              </a:ext>
            </a:extLst>
          </p:cNvPr>
          <p:cNvGrpSpPr/>
          <p:nvPr/>
        </p:nvGrpSpPr>
        <p:grpSpPr>
          <a:xfrm>
            <a:off x="7358902" y="1864892"/>
            <a:ext cx="4351652" cy="2751006"/>
            <a:chOff x="7358902" y="1864892"/>
            <a:chExt cx="4351652" cy="2751006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BEC8A44-4C80-7D9D-291F-9BE6C467723D}"/>
                </a:ext>
              </a:extLst>
            </p:cNvPr>
            <p:cNvSpPr/>
            <p:nvPr/>
          </p:nvSpPr>
          <p:spPr>
            <a:xfrm>
              <a:off x="7399421" y="1864892"/>
              <a:ext cx="4311133" cy="2751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dirty="0">
                  <a:solidFill>
                    <a:srgbClr val="0070C0"/>
                  </a:solidFill>
                </a:rPr>
                <a:t>パスワード入力（安田講堂）がスキップされるだけ</a:t>
              </a:r>
              <a:endParaRPr lang="en-US" altLang="ja-JP" sz="2400" dirty="0">
                <a:solidFill>
                  <a:srgbClr val="0070C0"/>
                </a:solidFill>
              </a:endParaRPr>
            </a:p>
            <a:p>
              <a:endParaRPr lang="en-US" altLang="ja-JP" sz="2400" dirty="0">
                <a:solidFill>
                  <a:srgbClr val="0070C0"/>
                </a:solidFill>
              </a:endParaRPr>
            </a:p>
            <a:p>
              <a:endParaRPr lang="en-US" altLang="ja-JP" sz="2400" dirty="0">
                <a:solidFill>
                  <a:srgbClr val="0070C0"/>
                </a:solidFill>
              </a:endParaRPr>
            </a:p>
            <a:p>
              <a:endParaRPr lang="en-US" altLang="ja-JP" sz="2400" dirty="0">
                <a:solidFill>
                  <a:srgbClr val="0070C0"/>
                </a:solidFill>
              </a:endParaRPr>
            </a:p>
            <a:p>
              <a:endParaRPr lang="en-US" altLang="ja-JP" sz="2400" dirty="0">
                <a:solidFill>
                  <a:srgbClr val="0070C0"/>
                </a:solidFill>
              </a:endParaRPr>
            </a:p>
            <a:p>
              <a:endParaRPr lang="en-US" altLang="ja-JP" sz="2400" dirty="0">
                <a:solidFill>
                  <a:srgbClr val="0070C0"/>
                </a:solidFill>
              </a:endParaRPr>
            </a:p>
          </p:txBody>
        </p:sp>
        <p:sp>
          <p:nvSpPr>
            <p:cNvPr id="9" name="矢印: 下 8">
              <a:extLst>
                <a:ext uri="{FF2B5EF4-FFF2-40B4-BE49-F238E27FC236}">
                  <a16:creationId xmlns:a16="http://schemas.microsoft.com/office/drawing/2014/main" id="{E6F12493-9B9E-1376-C078-170A1096BE99}"/>
                </a:ext>
              </a:extLst>
            </p:cNvPr>
            <p:cNvSpPr/>
            <p:nvPr/>
          </p:nvSpPr>
          <p:spPr>
            <a:xfrm rot="18021647">
              <a:off x="8218274" y="2696137"/>
              <a:ext cx="599691" cy="231843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D8FAE57-613B-0B60-DF24-EC924CA41031}"/>
              </a:ext>
            </a:extLst>
          </p:cNvPr>
          <p:cNvSpPr txBox="1"/>
          <p:nvPr/>
        </p:nvSpPr>
        <p:spPr>
          <a:xfrm>
            <a:off x="199949" y="4664174"/>
            <a:ext cx="4367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サインインオプションの動作について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一度やる必要がある</a:t>
            </a:r>
            <a:r>
              <a:rPr kumimoji="1" lang="en-US" altLang="ja-JP" dirty="0">
                <a:solidFill>
                  <a:srgbClr val="FF0000"/>
                </a:solidFill>
              </a:rPr>
              <a:t>?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一度やったらデフォルトがそれになる</a:t>
            </a:r>
            <a:r>
              <a:rPr lang="en-US" altLang="ja-JP" dirty="0">
                <a:solidFill>
                  <a:srgbClr val="FF0000"/>
                </a:solidFill>
              </a:rPr>
              <a:t>?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security key</a:t>
            </a:r>
            <a:r>
              <a:rPr lang="ja-JP" altLang="en-US" dirty="0">
                <a:solidFill>
                  <a:srgbClr val="FF0000"/>
                </a:solidFill>
              </a:rPr>
              <a:t>を選んだあとで</a:t>
            </a:r>
            <a:r>
              <a:rPr lang="en-US" altLang="ja-JP" dirty="0">
                <a:solidFill>
                  <a:srgbClr val="FF0000"/>
                </a:solidFill>
              </a:rPr>
              <a:t>Firefox</a:t>
            </a:r>
            <a:r>
              <a:rPr lang="ja-JP" altLang="en-US" dirty="0">
                <a:solidFill>
                  <a:srgbClr val="FF0000"/>
                </a:solidFill>
              </a:rPr>
              <a:t>でサインインするとパスワードが得れべなくて怖い</a:t>
            </a:r>
            <a:endParaRPr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A549F-E446-02D8-7EBD-F9AB5A15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B45991-25E2-3107-C54D-FA76D015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東京大学の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をわかりやすく説明、サポートすることを目指しています</a:t>
            </a:r>
            <a:endParaRPr kumimoji="1" lang="en-US" altLang="ja-JP" dirty="0"/>
          </a:p>
          <a:p>
            <a:r>
              <a:rPr lang="ja-JP" altLang="en-US" dirty="0"/>
              <a:t>教職員と学生が日々活躍しています</a:t>
            </a:r>
            <a:endParaRPr lang="en-US" altLang="ja-JP" dirty="0"/>
          </a:p>
          <a:p>
            <a:r>
              <a:rPr kumimoji="1" lang="en-US" altLang="ja-JP" dirty="0"/>
              <a:t>utelecon</a:t>
            </a:r>
            <a:r>
              <a:rPr kumimoji="1" lang="ja-JP" altLang="en-US" dirty="0">
                <a:hlinkClick r:id="rId2"/>
              </a:rPr>
              <a:t>紹介</a:t>
            </a:r>
            <a:r>
              <a:rPr kumimoji="1" lang="ja-JP" altLang="en-US" dirty="0"/>
              <a:t>と</a:t>
            </a:r>
            <a:r>
              <a:rPr kumimoji="1" lang="ja-JP" altLang="en-US" dirty="0">
                <a:hlinkClick r:id="rId3"/>
              </a:rPr>
              <a:t>活動理念・目的</a:t>
            </a:r>
            <a:r>
              <a:rPr kumimoji="1" lang="ja-JP" altLang="en-US" dirty="0"/>
              <a:t>もご覧ください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3EAE6A-8A32-B0A7-CA37-E30440F4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CCDB0F-0E90-F3BC-3C66-0E74725E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B56E64-A7C1-AD0F-6FD9-6721DE42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837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1D614A-4585-7AA6-E7AB-386925A9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方法</a:t>
            </a:r>
            <a:r>
              <a:rPr kumimoji="1" lang="en-US" altLang="ja-JP" dirty="0"/>
              <a:t>2: FIDO</a:t>
            </a:r>
            <a:r>
              <a:rPr kumimoji="1" lang="ja-JP" altLang="en-US" dirty="0"/>
              <a:t>セキュリティキー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1A3BB6-8A79-BA42-538C-9A69708EF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91A668-E63A-F207-A853-F49A09C80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142299-9908-1644-7C20-B6CE0190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11" name="図 10" descr="製品, 建物, 座る, 時計 が含まれている画像&#10;&#10;自動的に生成された説明">
            <a:extLst>
              <a:ext uri="{FF2B5EF4-FFF2-40B4-BE49-F238E27FC236}">
                <a16:creationId xmlns:a16="http://schemas.microsoft.com/office/drawing/2014/main" id="{52142029-8487-E1F0-9273-71E917528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41" t="31198" r="28268" b="12153"/>
          <a:stretch/>
        </p:blipFill>
        <p:spPr>
          <a:xfrm rot="16200000">
            <a:off x="9543290" y="4083486"/>
            <a:ext cx="1623144" cy="2743198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8E3813F-1972-0118-6F03-DBF7E2F0BCD5}"/>
              </a:ext>
            </a:extLst>
          </p:cNvPr>
          <p:cNvGrpSpPr/>
          <p:nvPr/>
        </p:nvGrpSpPr>
        <p:grpSpPr>
          <a:xfrm>
            <a:off x="8983263" y="3801108"/>
            <a:ext cx="2743198" cy="617676"/>
            <a:chOff x="3632999" y="1684993"/>
            <a:chExt cx="2846541" cy="617676"/>
          </a:xfrm>
        </p:grpSpPr>
        <p:sp>
          <p:nvSpPr>
            <p:cNvPr id="13" name="テキスト ボックス 12">
              <a:hlinkClick r:id="rId5"/>
              <a:extLst>
                <a:ext uri="{FF2B5EF4-FFF2-40B4-BE49-F238E27FC236}">
                  <a16:creationId xmlns:a16="http://schemas.microsoft.com/office/drawing/2014/main" id="{F20E6394-4D12-93F8-9CFC-E0CA69275565}"/>
                </a:ext>
              </a:extLst>
            </p:cNvPr>
            <p:cNvSpPr txBox="1"/>
            <p:nvPr/>
          </p:nvSpPr>
          <p:spPr>
            <a:xfrm>
              <a:off x="3632999" y="1717894"/>
              <a:ext cx="2846541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uelecon</a:t>
              </a:r>
              <a:r>
                <a:rPr lang="en-US" altLang="ja-JP" sz="3200" dirty="0"/>
                <a:t> fido</a:t>
              </a:r>
            </a:p>
          </p:txBody>
        </p:sp>
        <p:pic>
          <p:nvPicPr>
            <p:cNvPr id="14" name="図 13" descr="アイコン&#10;&#10;自動的に生成された説明">
              <a:extLst>
                <a:ext uri="{FF2B5EF4-FFF2-40B4-BE49-F238E27FC236}">
                  <a16:creationId xmlns:a16="http://schemas.microsoft.com/office/drawing/2014/main" id="{9F87CD2F-C7B6-1167-BCEB-3004B0563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941901" y="1684993"/>
              <a:ext cx="535580" cy="617676"/>
            </a:xfrm>
            <a:prstGeom prst="rect">
              <a:avLst/>
            </a:prstGeom>
          </p:spPr>
        </p:pic>
      </p:grpSp>
      <p:pic>
        <p:nvPicPr>
          <p:cNvPr id="15" name="add-security-key">
            <a:hlinkClick r:id="" action="ppaction://media"/>
            <a:extLst>
              <a:ext uri="{FF2B5EF4-FFF2-40B4-BE49-F238E27FC236}">
                <a16:creationId xmlns:a16="http://schemas.microsoft.com/office/drawing/2014/main" id="{E7CAF661-4D3A-C2CD-017E-59C712D98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4599" y="1545667"/>
            <a:ext cx="7482347" cy="4911253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902456-1451-3B82-DC6B-D517845D3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996963"/>
            <a:ext cx="7760367" cy="1631291"/>
          </a:xfrm>
          <a:solidFill>
            <a:srgbClr val="FFFFFF">
              <a:alpha val="20000"/>
            </a:srgbClr>
          </a:solidFill>
        </p:spPr>
        <p:txBody>
          <a:bodyPr/>
          <a:lstStyle/>
          <a:p>
            <a:r>
              <a:rPr kumimoji="1" lang="ja-JP" altLang="en-US" dirty="0"/>
              <a:t>設定方法：</a:t>
            </a:r>
            <a:r>
              <a:rPr lang="ja-JP" altLang="en-US" dirty="0">
                <a:hlinkClick r:id="rId8"/>
              </a:rPr>
              <a:t>多要素認証の設定ページ</a:t>
            </a:r>
            <a:r>
              <a:rPr lang="ja-JP" altLang="en-US" dirty="0"/>
              <a:t> </a:t>
            </a:r>
            <a:br>
              <a:rPr lang="en-US" altLang="ja-JP" dirty="0"/>
            </a:br>
            <a:r>
              <a:rPr lang="ja-JP" altLang="en-US" dirty="0">
                <a:sym typeface="Symbol" panose="05050102010706020507" pitchFamily="18" charset="2"/>
              </a:rPr>
              <a:t> 「</a:t>
            </a:r>
            <a:r>
              <a:rPr lang="ja-JP" altLang="en-US" dirty="0"/>
              <a:t>サインイン方法の追加」</a:t>
            </a:r>
            <a:br>
              <a:rPr lang="en-US" altLang="ja-JP" dirty="0"/>
            </a:br>
            <a:r>
              <a:rPr lang="ja-JP" altLang="en-US" dirty="0">
                <a:sym typeface="Symbol" panose="05050102010706020507" pitchFamily="18" charset="2"/>
              </a:rPr>
              <a:t> </a:t>
            </a:r>
            <a:r>
              <a:rPr lang="ja-JP" altLang="en-US" dirty="0"/>
              <a:t>「セキュリティキー」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642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EF90C-15B2-25A5-4005-E7D9BD9F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サインイン時の手順・動作</a:t>
            </a:r>
          </a:p>
        </p:txBody>
      </p:sp>
      <p:pic>
        <p:nvPicPr>
          <p:cNvPr id="7" name="yubico-sign-in">
            <a:hlinkClick r:id="" action="ppaction://media"/>
            <a:extLst>
              <a:ext uri="{FF2B5EF4-FFF2-40B4-BE49-F238E27FC236}">
                <a16:creationId xmlns:a16="http://schemas.microsoft.com/office/drawing/2014/main" id="{ADFE0141-6181-4FB7-4358-C8FE93EFFE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3833" y="1310202"/>
            <a:ext cx="7215688" cy="5411273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E53F23-F38F-7133-FD52-725C1F53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56120F-8906-983F-CCAF-F2084816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357840-38F2-C749-FF64-137D8E5A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3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26BF50-07A0-CC3D-CF4B-798A56A2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355" cy="1325563"/>
          </a:xfrm>
        </p:spPr>
        <p:txBody>
          <a:bodyPr/>
          <a:lstStyle/>
          <a:p>
            <a:r>
              <a:rPr lang="ja-JP" altLang="en-US" dirty="0"/>
              <a:t>サインイン</a:t>
            </a:r>
            <a:r>
              <a:rPr kumimoji="1" lang="ja-JP" altLang="en-US" dirty="0"/>
              <a:t>時の手順・動作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52A6A-997C-0BBB-06B8-84E11CEE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44DA69-7487-11C3-8E10-63EBF558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766" y="6356350"/>
            <a:ext cx="4114800" cy="365125"/>
          </a:xfrm>
        </p:spPr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D96A9C-A9D5-E11C-8645-3CED0ED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766" y="6356350"/>
            <a:ext cx="2743200" cy="365125"/>
          </a:xfrm>
        </p:spPr>
        <p:txBody>
          <a:bodyPr/>
          <a:lstStyle/>
          <a:p>
            <a:fld id="{55E32C41-2E12-F042-B05A-CBC2BA75F68F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9BD44666-F9FD-5E98-00DD-C7DC84EF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35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0A045821-96EA-D4BD-E8ED-2F9CFE91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69" y="4719707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D3D590B-83FC-452E-21DB-B0BC7011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160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A4B0D8F8-2620-3C21-897C-0A566017EDE7}"/>
              </a:ext>
            </a:extLst>
          </p:cNvPr>
          <p:cNvSpPr/>
          <p:nvPr/>
        </p:nvSpPr>
        <p:spPr>
          <a:xfrm>
            <a:off x="3315241" y="2968762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6B7D8AC7-7987-8A15-5CDE-0212F99A5DED}"/>
              </a:ext>
            </a:extLst>
          </p:cNvPr>
          <p:cNvSpPr/>
          <p:nvPr/>
        </p:nvSpPr>
        <p:spPr>
          <a:xfrm rot="5400000">
            <a:off x="9464774" y="4147690"/>
            <a:ext cx="431388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6D2BB3D1-ABB9-D9B8-0ACB-75894CB89CA4}"/>
              </a:ext>
            </a:extLst>
          </p:cNvPr>
          <p:cNvSpPr/>
          <p:nvPr/>
        </p:nvSpPr>
        <p:spPr>
          <a:xfrm>
            <a:off x="7554910" y="2968761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37ABEF5-5221-A395-2848-8185CF9C9A55}"/>
              </a:ext>
            </a:extLst>
          </p:cNvPr>
          <p:cNvSpPr/>
          <p:nvPr/>
        </p:nvSpPr>
        <p:spPr>
          <a:xfrm flipH="1">
            <a:off x="7825076" y="5482396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コンテンツ プレースホルダー 3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51AEB7E-D470-4CDF-FE02-B6D5718E9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8446" y="2116180"/>
            <a:ext cx="3054139" cy="2021354"/>
          </a:xfrm>
          <a:ln>
            <a:solidFill>
              <a:schemeClr val="tx1"/>
            </a:solidFill>
          </a:ln>
        </p:spPr>
      </p:pic>
      <p:pic>
        <p:nvPicPr>
          <p:cNvPr id="34" name="図 3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006267D-9E21-9F43-8401-A3C162C14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695" y="4664174"/>
            <a:ext cx="3111679" cy="2059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ED21490-92D2-3D72-422F-1C67978D8CA8}"/>
              </a:ext>
            </a:extLst>
          </p:cNvPr>
          <p:cNvSpPr txBox="1"/>
          <p:nvPr/>
        </p:nvSpPr>
        <p:spPr>
          <a:xfrm>
            <a:off x="5022010" y="5482396"/>
            <a:ext cx="25619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GOAL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アプリのトップページ</a:t>
            </a:r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1999647-E189-0BE6-CCC9-D1E16CDB28EC}"/>
              </a:ext>
            </a:extLst>
          </p:cNvPr>
          <p:cNvSpPr txBox="1"/>
          <p:nvPr/>
        </p:nvSpPr>
        <p:spPr>
          <a:xfrm>
            <a:off x="128447" y="3282258"/>
            <a:ext cx="302384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START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アプリのサインインページ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26CC3A-34A5-E957-1231-824DA155483C}"/>
              </a:ext>
            </a:extLst>
          </p:cNvPr>
          <p:cNvSpPr txBox="1"/>
          <p:nvPr/>
        </p:nvSpPr>
        <p:spPr>
          <a:xfrm>
            <a:off x="385011" y="4664174"/>
            <a:ext cx="319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「サインインオプション」で「</a:t>
            </a:r>
            <a:r>
              <a:rPr lang="ja-JP" altLang="en-US" dirty="0"/>
              <a:t>セキュリティキー」を選ぶと（以降）パスワードレスになる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7A6BC5C-DD4F-D794-0523-412BDEEE5882}"/>
              </a:ext>
            </a:extLst>
          </p:cNvPr>
          <p:cNvSpPr/>
          <p:nvPr/>
        </p:nvSpPr>
        <p:spPr>
          <a:xfrm>
            <a:off x="5570621" y="3801979"/>
            <a:ext cx="1407695" cy="240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5CECFD1-79D2-2E30-1D27-B9825342183C}"/>
              </a:ext>
            </a:extLst>
          </p:cNvPr>
          <p:cNvCxnSpPr>
            <a:stCxn id="10" idx="1"/>
            <a:endCxn id="3" idx="0"/>
          </p:cNvCxnSpPr>
          <p:nvPr/>
        </p:nvCxnSpPr>
        <p:spPr>
          <a:xfrm flipH="1">
            <a:off x="1983206" y="3922295"/>
            <a:ext cx="3587415" cy="7418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078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1275347" y="4271213"/>
            <a:ext cx="7772400" cy="516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458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9E99FC-E33B-AB84-08C3-22816BA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多要素認証にまつわるトラブルに備える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526774-8E7F-EF7B-8F27-EA8BEC41D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0784" cy="4351338"/>
          </a:xfrm>
        </p:spPr>
        <p:txBody>
          <a:bodyPr/>
          <a:lstStyle/>
          <a:p>
            <a:r>
              <a:rPr lang="ja-JP" altLang="en-US" dirty="0"/>
              <a:t>初期設定時の罠</a:t>
            </a:r>
            <a:endParaRPr lang="en-US" altLang="ja-JP" dirty="0"/>
          </a:p>
          <a:p>
            <a:r>
              <a:rPr lang="ja-JP" altLang="en-US" dirty="0"/>
              <a:t>スマホ買い替え</a:t>
            </a:r>
            <a:endParaRPr lang="en-US" altLang="ja-JP" dirty="0"/>
          </a:p>
          <a:p>
            <a:r>
              <a:rPr kumimoji="1" lang="ja-JP" altLang="en-US" dirty="0"/>
              <a:t>スマホ・携帯電話を持っていない（持たない主義）</a:t>
            </a:r>
            <a:endParaRPr kumimoji="1" lang="en-US" altLang="ja-JP" dirty="0"/>
          </a:p>
          <a:p>
            <a:r>
              <a:rPr lang="ja-JP" altLang="en-US" dirty="0"/>
              <a:t>海外出張</a:t>
            </a:r>
            <a:endParaRPr lang="en-US" altLang="ja-JP" dirty="0"/>
          </a:p>
          <a:p>
            <a:r>
              <a:rPr lang="ja-JP" altLang="en-US" dirty="0"/>
              <a:t>携帯会社の通信障害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5BD20D-8869-59BA-AE8C-E8220A40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9E3179-7C4A-FD78-DD6B-7FE3C4B7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5B946E-0742-16C6-4035-D3D7C8AD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993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FB7D-FFA5-964A-3F15-CEBECBA4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A270A-486D-E1DF-2E4E-10F096AC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多要素認証の初期設定時の罠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7B068B-E33C-F95B-1351-DE826479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804086"/>
            <a:ext cx="11412440" cy="4552264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以下をやる必要がある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(a) </a:t>
            </a:r>
            <a:r>
              <a:rPr kumimoji="1" lang="ja-JP" altLang="en-US" dirty="0"/>
              <a:t>本人確認方法</a:t>
            </a:r>
            <a:r>
              <a:rPr lang="ja-JP" altLang="en-US" dirty="0"/>
              <a:t>（アプリ</a:t>
            </a:r>
            <a:r>
              <a:rPr kumimoji="1" lang="ja-JP" altLang="en-US" dirty="0"/>
              <a:t>？</a:t>
            </a:r>
            <a:r>
              <a:rPr kumimoji="1" lang="en-US" altLang="ja-JP" dirty="0"/>
              <a:t>SMS</a:t>
            </a:r>
            <a:r>
              <a:rPr kumimoji="1" lang="ja-JP" altLang="en-US" dirty="0"/>
              <a:t>？家電？）設定</a:t>
            </a:r>
            <a:endParaRPr kumimoji="1" lang="en-US" altLang="ja-JP" dirty="0"/>
          </a:p>
          <a:p>
            <a:pPr lvl="1"/>
            <a:r>
              <a:rPr lang="en-US" altLang="ja-JP" dirty="0"/>
              <a:t>(b)</a:t>
            </a:r>
            <a:r>
              <a:rPr lang="ja-JP" altLang="en-US" dirty="0">
                <a:solidFill>
                  <a:srgbClr val="F010D5"/>
                </a:solidFill>
              </a:rPr>
              <a:t>「多要素認証</a:t>
            </a:r>
            <a:r>
              <a:rPr lang="en-US" altLang="ja-JP" dirty="0">
                <a:solidFill>
                  <a:srgbClr val="F010D5"/>
                </a:solidFill>
              </a:rPr>
              <a:t>ON</a:t>
            </a:r>
            <a:r>
              <a:rPr lang="ja-JP" altLang="en-US" dirty="0">
                <a:solidFill>
                  <a:srgbClr val="F010D5"/>
                </a:solidFill>
              </a:rPr>
              <a:t>」というフラグ</a:t>
            </a:r>
            <a:r>
              <a:rPr lang="ja-JP" altLang="en-US" dirty="0"/>
              <a:t>の設定</a:t>
            </a:r>
            <a:endParaRPr lang="en-US" altLang="ja-JP" dirty="0"/>
          </a:p>
          <a:p>
            <a:pPr lvl="1"/>
            <a:r>
              <a:rPr lang="en-US" altLang="ja-JP" dirty="0"/>
              <a:t>(c) </a:t>
            </a:r>
            <a:r>
              <a:rPr lang="ja-JP" altLang="en-US" dirty="0"/>
              <a:t>（最大）</a:t>
            </a:r>
            <a:r>
              <a:rPr lang="en-US" altLang="ja-JP" dirty="0">
                <a:solidFill>
                  <a:srgbClr val="F010D5"/>
                </a:solidFill>
              </a:rPr>
              <a:t>40</a:t>
            </a:r>
            <a:r>
              <a:rPr lang="ja-JP" altLang="en-US" dirty="0">
                <a:solidFill>
                  <a:srgbClr val="F010D5"/>
                </a:solidFill>
              </a:rPr>
              <a:t>分</a:t>
            </a:r>
            <a:r>
              <a:rPr lang="ja-JP" altLang="en-US" dirty="0"/>
              <a:t>待つ</a:t>
            </a:r>
            <a:endParaRPr lang="en-US" altLang="ja-JP" dirty="0"/>
          </a:p>
          <a:p>
            <a:r>
              <a:rPr lang="en-US" altLang="ja-JP" dirty="0"/>
              <a:t>(a)</a:t>
            </a:r>
            <a:r>
              <a:rPr lang="ja-JP" altLang="en-US" dirty="0"/>
              <a:t>を終えて</a:t>
            </a:r>
            <a:r>
              <a:rPr lang="en-US" altLang="ja-JP" dirty="0">
                <a:solidFill>
                  <a:srgbClr val="F010D5"/>
                </a:solidFill>
              </a:rPr>
              <a:t>(b)</a:t>
            </a:r>
            <a:r>
              <a:rPr lang="ja-JP" altLang="en-US" dirty="0">
                <a:solidFill>
                  <a:srgbClr val="F010D5"/>
                </a:solidFill>
              </a:rPr>
              <a:t> を忘れてしまうケース</a:t>
            </a:r>
            <a:r>
              <a:rPr lang="ja-JP" altLang="en-US" dirty="0"/>
              <a:t>が多発</a:t>
            </a:r>
            <a:endParaRPr lang="en-US" altLang="ja-JP" dirty="0"/>
          </a:p>
          <a:p>
            <a:r>
              <a:rPr lang="en-US" altLang="ja-JP" dirty="0"/>
              <a:t>(b)</a:t>
            </a:r>
            <a:r>
              <a:rPr lang="ja-JP" altLang="en-US" dirty="0"/>
              <a:t>を終えてすぐ有効化されると思ってしまうケースも</a:t>
            </a:r>
            <a:endParaRPr lang="en-US" altLang="ja-JP" dirty="0"/>
          </a:p>
          <a:p>
            <a:pPr lvl="1"/>
            <a:r>
              <a:rPr lang="ja-JP" altLang="en-US" dirty="0"/>
              <a:t>どちらも多要素認証が必須のサービスアクセス時に「サービスを利用する権限がない」旨のエラー</a:t>
            </a:r>
            <a:endParaRPr lang="en-US" altLang="ja-JP" dirty="0"/>
          </a:p>
          <a:p>
            <a:r>
              <a:rPr lang="ja-JP" altLang="en-US" b="1" dirty="0">
                <a:solidFill>
                  <a:srgbClr val="FF00FF"/>
                </a:solidFill>
              </a:rPr>
              <a:t>初期設定ページに従い最後</a:t>
            </a:r>
            <a:r>
              <a:rPr lang="en-US" altLang="ja-JP" b="1" dirty="0">
                <a:solidFill>
                  <a:srgbClr val="FF00FF"/>
                </a:solidFill>
              </a:rPr>
              <a:t>(b)</a:t>
            </a:r>
            <a:r>
              <a:rPr lang="ja-JP" altLang="en-US" b="1" dirty="0">
                <a:solidFill>
                  <a:srgbClr val="FF00FF"/>
                </a:solidFill>
              </a:rPr>
              <a:t>までやって</a:t>
            </a:r>
            <a:r>
              <a:rPr lang="en-US" altLang="ja-JP" b="1" dirty="0">
                <a:solidFill>
                  <a:srgbClr val="FF00FF"/>
                </a:solidFill>
              </a:rPr>
              <a:t>40</a:t>
            </a:r>
            <a:r>
              <a:rPr lang="ja-JP" altLang="en-US" b="1" dirty="0">
                <a:solidFill>
                  <a:srgbClr val="FF00FF"/>
                </a:solidFill>
              </a:rPr>
              <a:t>分お待ち下さい</a:t>
            </a:r>
            <a:endParaRPr lang="en-US" altLang="ja-JP" b="1" dirty="0">
              <a:solidFill>
                <a:srgbClr val="FF00FF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1EC77A-1FCB-60D7-5A7D-8ECE84ED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F24721-8EA9-E2A3-39E5-83C4DA03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8B1AA3-048A-8512-0D6B-5932609A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166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6C2882-36D3-7E3F-88C9-CEE90FFEA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スマホ買い替え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3F79F5-89E5-4E6E-7BEE-A65BD34F1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5" y="2012949"/>
            <a:ext cx="12006649" cy="45259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アプリ（</a:t>
            </a:r>
            <a:r>
              <a:rPr kumimoji="1" lang="en-US" altLang="ja-JP" dirty="0"/>
              <a:t>Microsoft</a:t>
            </a:r>
            <a:r>
              <a:rPr lang="ja-JP" altLang="en-US" dirty="0"/>
              <a:t> </a:t>
            </a:r>
            <a:r>
              <a:rPr kumimoji="1" lang="en-US" altLang="ja-JP" dirty="0"/>
              <a:t>Authenticator, Google</a:t>
            </a:r>
            <a:r>
              <a:rPr kumimoji="1" lang="ja-JP" altLang="en-US" dirty="0"/>
              <a:t>認証アプリ）の設定はスマホを</a:t>
            </a:r>
            <a:r>
              <a:rPr kumimoji="1" lang="ja-JP" altLang="en-US" dirty="0">
                <a:solidFill>
                  <a:srgbClr val="F010D5"/>
                </a:solidFill>
              </a:rPr>
              <a:t>買い替えると引き継がれない</a:t>
            </a:r>
            <a:endParaRPr kumimoji="1" lang="en-US" altLang="ja-JP" dirty="0">
              <a:solidFill>
                <a:srgbClr val="F010D5"/>
              </a:solidFill>
            </a:endParaRPr>
          </a:p>
          <a:p>
            <a:r>
              <a:rPr lang="ja-JP" altLang="en-US" dirty="0"/>
              <a:t>本人確認方法が</a:t>
            </a:r>
            <a:r>
              <a:rPr lang="ja-JP" altLang="en-US" dirty="0">
                <a:solidFill>
                  <a:srgbClr val="F010D5"/>
                </a:solidFill>
              </a:rPr>
              <a:t>アプリ「だけ」だとそこで詰んで</a:t>
            </a:r>
            <a:r>
              <a:rPr lang="ja-JP" altLang="en-US" dirty="0"/>
              <a:t>しまう</a:t>
            </a:r>
            <a:r>
              <a:rPr lang="en-US" altLang="ja-JP" dirty="0"/>
              <a:t>!</a:t>
            </a:r>
            <a:endParaRPr kumimoji="1" lang="en-US" altLang="ja-JP" dirty="0"/>
          </a:p>
          <a:p>
            <a:r>
              <a:rPr kumimoji="1" lang="ja-JP" altLang="en-US" dirty="0"/>
              <a:t>対策</a:t>
            </a:r>
            <a:endParaRPr kumimoji="1" lang="en-US" altLang="ja-JP" dirty="0"/>
          </a:p>
          <a:p>
            <a:pPr lvl="1"/>
            <a:r>
              <a:rPr kumimoji="1" lang="ja-JP" altLang="en-US" dirty="0">
                <a:solidFill>
                  <a:srgbClr val="0070C0"/>
                </a:solidFill>
              </a:rPr>
              <a:t>本人確認方法をもう一つ（電話など）</a:t>
            </a:r>
            <a:r>
              <a:rPr kumimoji="1" lang="ja-JP" altLang="en-US" dirty="0"/>
              <a:t>登録する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アプリの設定は</a:t>
            </a:r>
            <a:r>
              <a:rPr kumimoji="1" lang="ja-JP" altLang="en-US" dirty="0">
                <a:hlinkClick r:id="rId2"/>
              </a:rPr>
              <a:t>設定ページ</a:t>
            </a:r>
            <a:r>
              <a:rPr kumimoji="1" lang="ja-JP" altLang="en-US" dirty="0"/>
              <a:t>で一旦消してやり直す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A56B0A-9F4C-1EE9-953A-E437D447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F895DE-DD72-5B55-EC5D-F2CB3DFCB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CC1C3F-7B65-5C16-3099-00248435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3489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458DC9-86FF-1876-2DA4-F21263F0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3292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スマホ</a:t>
            </a:r>
            <a:r>
              <a:rPr lang="ja-JP" altLang="en-US" dirty="0"/>
              <a:t>や</a:t>
            </a:r>
            <a:r>
              <a:rPr kumimoji="1" lang="ja-JP" altLang="en-US" dirty="0"/>
              <a:t>携帯を持っていない（持たない主義）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A8A5AF-5EE2-AE75-DE0F-9F733056F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16" y="1966912"/>
            <a:ext cx="11553568" cy="45259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多要素認証専用に以下いずれか</a:t>
            </a:r>
            <a:r>
              <a:rPr lang="ja-JP" altLang="en-US" dirty="0"/>
              <a:t>をご検討ください</a:t>
            </a:r>
            <a:endParaRPr kumimoji="1" lang="en-US" altLang="ja-JP" dirty="0"/>
          </a:p>
          <a:p>
            <a:pPr lvl="1"/>
            <a:r>
              <a:rPr lang="ja-JP" altLang="en-US" sz="1700" dirty="0">
                <a:hlinkClick r:id="rId3"/>
              </a:rPr>
              <a:t>大学貸し出し</a:t>
            </a:r>
            <a:r>
              <a:rPr lang="ja-JP" altLang="en-US" b="1" dirty="0"/>
              <a:t>ガラ</a:t>
            </a:r>
            <a:r>
              <a:rPr kumimoji="1" lang="ja-JP" altLang="en-US" b="1" dirty="0"/>
              <a:t>携電話</a:t>
            </a:r>
            <a:endParaRPr kumimoji="1" lang="en-US" altLang="ja-JP" dirty="0"/>
          </a:p>
          <a:p>
            <a:pPr lvl="1"/>
            <a:r>
              <a:rPr lang="ja-JP" altLang="en-US" sz="1700" dirty="0">
                <a:hlinkClick r:id="rId4"/>
              </a:rPr>
              <a:t>大学貸し出し</a:t>
            </a:r>
            <a:r>
              <a:rPr lang="ja-JP" altLang="en-US" b="1" dirty="0"/>
              <a:t>専用ハードウェアトークン</a:t>
            </a:r>
            <a:endParaRPr lang="en-US" altLang="ja-JP" b="1" dirty="0"/>
          </a:p>
          <a:p>
            <a:pPr lvl="2"/>
            <a:r>
              <a:rPr lang="ja-JP" altLang="en-US" dirty="0"/>
              <a:t>購入すると</a:t>
            </a:r>
            <a:r>
              <a:rPr lang="en-US" altLang="ja-JP" dirty="0"/>
              <a:t>10000</a:t>
            </a:r>
            <a:r>
              <a:rPr lang="ja-JP" altLang="en-US" dirty="0"/>
              <a:t>円</a:t>
            </a:r>
            <a:r>
              <a:rPr lang="en-US" altLang="ja-JP" dirty="0"/>
              <a:t>/</a:t>
            </a:r>
            <a:r>
              <a:rPr lang="ja-JP" altLang="en-US" dirty="0"/>
              <a:t>台程度。費用負担方式検討中</a:t>
            </a:r>
            <a:endParaRPr lang="en-US" altLang="ja-JP" dirty="0"/>
          </a:p>
          <a:p>
            <a:pPr lvl="1"/>
            <a:r>
              <a:rPr kumimoji="1" lang="ja-JP" altLang="en-US" b="1" dirty="0"/>
              <a:t>専用セキュリティキー</a:t>
            </a:r>
            <a:r>
              <a:rPr kumimoji="1" lang="ja-JP" altLang="en-US" dirty="0"/>
              <a:t> </a:t>
            </a:r>
            <a:r>
              <a:rPr kumimoji="1" lang="en-US" altLang="ja-JP" dirty="0">
                <a:hlinkClick r:id="rId5"/>
              </a:rPr>
              <a:t>YubiKey</a:t>
            </a:r>
            <a:endParaRPr kumimoji="1" lang="en-US" altLang="ja-JP" dirty="0"/>
          </a:p>
          <a:p>
            <a:pPr lvl="2"/>
            <a:r>
              <a:rPr lang="en-US" altLang="ja-JP" dirty="0"/>
              <a:t>USB</a:t>
            </a:r>
            <a:r>
              <a:rPr lang="ja-JP" altLang="en-US" dirty="0"/>
              <a:t>ポートに刺すか近接無線通信（</a:t>
            </a:r>
            <a:r>
              <a:rPr lang="en-US" altLang="ja-JP" dirty="0"/>
              <a:t>NFC</a:t>
            </a:r>
            <a:r>
              <a:rPr lang="ja-JP" altLang="en-US" dirty="0"/>
              <a:t>）で</a:t>
            </a:r>
            <a:r>
              <a:rPr lang="en-US" altLang="ja-JP" dirty="0"/>
              <a:t>PC</a:t>
            </a:r>
            <a:r>
              <a:rPr lang="ja-JP" altLang="en-US" dirty="0"/>
              <a:t>と接続</a:t>
            </a:r>
            <a:endParaRPr lang="en-US" altLang="ja-JP" dirty="0"/>
          </a:p>
          <a:p>
            <a:pPr lvl="2"/>
            <a:r>
              <a:rPr kumimoji="1" lang="ja-JP" altLang="en-US" dirty="0"/>
              <a:t>自費購入下さい（</a:t>
            </a:r>
            <a:r>
              <a:rPr kumimoji="1" lang="en-US" altLang="ja-JP" dirty="0"/>
              <a:t>Amazon</a:t>
            </a:r>
            <a:r>
              <a:rPr kumimoji="1" lang="ja-JP" altLang="en-US" dirty="0"/>
              <a:t>など）</a:t>
            </a:r>
            <a:endParaRPr kumimoji="1" lang="en-US" altLang="ja-JP" dirty="0"/>
          </a:p>
          <a:p>
            <a:pPr lvl="1"/>
            <a:r>
              <a:rPr lang="ja-JP" altLang="en-US" b="1" dirty="0"/>
              <a:t>固定電話</a:t>
            </a:r>
            <a:r>
              <a:rPr lang="en-US" altLang="ja-JP" b="1" dirty="0"/>
              <a:t>x2</a:t>
            </a:r>
            <a:r>
              <a:rPr lang="ja-JP" altLang="en-US" dirty="0"/>
              <a:t>（いえでんと職場電話）</a:t>
            </a:r>
            <a:endParaRPr lang="en-US" altLang="ja-JP" dirty="0"/>
          </a:p>
          <a:p>
            <a:pPr lvl="2"/>
            <a:r>
              <a:rPr lang="ja-JP" altLang="en-US" dirty="0"/>
              <a:t>出張時に困るので結局持ち歩ける方法を推奨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951C70-FBD6-9E2A-C1ED-048BD611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D6B741-FA40-FF1E-D5A7-E9B347355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CB241F-1626-3D5D-910B-BC5242C2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2FD8220-F48C-5FC6-4B46-3A5A23DB81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3903" y="3970359"/>
            <a:ext cx="1329497" cy="519067"/>
          </a:xfrm>
          <a:prstGeom prst="rect">
            <a:avLst/>
          </a:prstGeom>
        </p:spPr>
      </p:pic>
      <p:pic>
        <p:nvPicPr>
          <p:cNvPr id="8" name="図 7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2AEEF52B-2D8C-52DE-88F1-2C24FBBDF07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3644" y="2964462"/>
            <a:ext cx="1166956" cy="46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5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A4CD7D-F3D1-CD62-43A3-813DB2E1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（海外）出張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C8379D-8DEC-7E47-4810-0DA45BFA4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40" y="1760537"/>
            <a:ext cx="11738919" cy="4525963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>
                <a:solidFill>
                  <a:srgbClr val="F010D5"/>
                </a:solidFill>
              </a:rPr>
              <a:t>NG</a:t>
            </a:r>
            <a:r>
              <a:rPr lang="ja-JP" altLang="en-US" dirty="0">
                <a:solidFill>
                  <a:srgbClr val="F010D5"/>
                </a:solidFill>
              </a:rPr>
              <a:t> </a:t>
            </a:r>
            <a:r>
              <a:rPr kumimoji="1" lang="ja-JP" altLang="en-US" dirty="0"/>
              <a:t>固定電話（職場・いえ）だけだと</a:t>
            </a:r>
            <a:endParaRPr kumimoji="1" lang="en-US" altLang="ja-JP" dirty="0"/>
          </a:p>
          <a:p>
            <a:r>
              <a:rPr kumimoji="1" lang="en-US" altLang="ja-JP" dirty="0">
                <a:solidFill>
                  <a:srgbClr val="00B050"/>
                </a:solidFill>
              </a:rPr>
              <a:t>OK</a:t>
            </a:r>
            <a:r>
              <a:rPr kumimoji="1" lang="en-US" altLang="ja-JP" dirty="0"/>
              <a:t> </a:t>
            </a:r>
            <a:r>
              <a:rPr kumimoji="1" lang="ja-JP" altLang="en-US" dirty="0"/>
              <a:t>持ち歩き型の道具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自分のスマホ（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大学貸し出しガラ携（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lvl="1"/>
            <a:r>
              <a:rPr kumimoji="1" lang="ja-JP" altLang="en-US" dirty="0"/>
              <a:t>専用ハードウェアトークン</a:t>
            </a:r>
            <a:endParaRPr kumimoji="1" lang="en-US" altLang="ja-JP" dirty="0"/>
          </a:p>
          <a:p>
            <a:pPr lvl="1"/>
            <a:r>
              <a:rPr lang="ja-JP" altLang="en-US" dirty="0"/>
              <a:t>専用セキュリティキー</a:t>
            </a:r>
            <a:endParaRPr lang="en-US" altLang="ja-JP" dirty="0"/>
          </a:p>
          <a:p>
            <a:r>
              <a:rPr kumimoji="1" lang="ja-JP" altLang="en-US" dirty="0"/>
              <a:t>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）海外出張時はローミングサービスが通じている場合</a:t>
            </a:r>
            <a:endParaRPr kumimoji="1" lang="en-US" altLang="ja-JP" dirty="0"/>
          </a:p>
          <a:p>
            <a:pPr lvl="1"/>
            <a:r>
              <a:rPr lang="ja-JP" altLang="en-US" dirty="0"/>
              <a:t>大学ガラ携については</a:t>
            </a:r>
            <a:r>
              <a:rPr lang="en-US" altLang="ja-JP" dirty="0">
                <a:hlinkClick r:id="rId2"/>
              </a:rPr>
              <a:t>Softbank</a:t>
            </a:r>
            <a:r>
              <a:rPr lang="ja-JP" altLang="en-US" dirty="0">
                <a:hlinkClick r:id="rId2"/>
              </a:rPr>
              <a:t>のページ</a:t>
            </a:r>
            <a:r>
              <a:rPr lang="ja-JP" altLang="en-US" dirty="0"/>
              <a:t>で機種＝</a:t>
            </a:r>
            <a:r>
              <a:rPr lang="en-US" altLang="ja-JP" b="1" dirty="0"/>
              <a:t>Kyocera DINGO</a:t>
            </a:r>
            <a:r>
              <a:rPr lang="ja-JP" altLang="en-US" b="1" dirty="0"/>
              <a:t>ケータイ</a:t>
            </a:r>
            <a:r>
              <a:rPr lang="en-US" altLang="ja-JP" b="1" dirty="0"/>
              <a:t> for Biz</a:t>
            </a:r>
            <a:r>
              <a:rPr lang="en-US" altLang="ja-JP" dirty="0"/>
              <a:t> </a:t>
            </a:r>
            <a:r>
              <a:rPr lang="ja-JP" altLang="en-US" dirty="0"/>
              <a:t>で確認ください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4BE60F-92B5-9D58-9FA8-21EA87E55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6E2E29-3C8D-EE5E-F608-68B87836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14D07F-94C5-DFF5-6834-E68B6E10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8223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949505-ED87-7A90-0834-A5965171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携帯電話会社のデータ通信障害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2B115C-6B8E-BEC1-2FB1-2E6E1713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59" y="1971059"/>
            <a:ext cx="11652422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>
                <a:solidFill>
                  <a:srgbClr val="F010D5"/>
                </a:solidFill>
              </a:rPr>
              <a:t>NG</a:t>
            </a:r>
            <a:r>
              <a:rPr lang="en-US" altLang="ja-JP" dirty="0"/>
              <a:t> </a:t>
            </a:r>
            <a:r>
              <a:rPr lang="ja-JP" altLang="en-US" dirty="0"/>
              <a:t>ショートメッセージ</a:t>
            </a:r>
            <a:endParaRPr lang="en-US" altLang="ja-JP" dirty="0"/>
          </a:p>
          <a:p>
            <a:r>
              <a:rPr lang="en-US" altLang="ja-JP" dirty="0">
                <a:solidFill>
                  <a:srgbClr val="F010D5"/>
                </a:solidFill>
              </a:rPr>
              <a:t>NG</a:t>
            </a:r>
            <a:r>
              <a:rPr lang="en-US" altLang="ja-JP" dirty="0"/>
              <a:t> Microsoft Authenticator</a:t>
            </a:r>
            <a:r>
              <a:rPr lang="ja-JP" altLang="en-US" dirty="0"/>
              <a:t>の</a:t>
            </a:r>
            <a:r>
              <a:rPr lang="en-US" altLang="ja-JP" dirty="0">
                <a:solidFill>
                  <a:srgbClr val="F010D5"/>
                </a:solidFill>
              </a:rPr>
              <a:t>2</a:t>
            </a:r>
            <a:r>
              <a:rPr lang="ja-JP" altLang="en-US" dirty="0">
                <a:solidFill>
                  <a:srgbClr val="F010D5"/>
                </a:solidFill>
              </a:rPr>
              <a:t>桁を入力</a:t>
            </a:r>
            <a:r>
              <a:rPr lang="ja-JP" altLang="en-US" dirty="0"/>
              <a:t>する方法</a:t>
            </a:r>
            <a:endParaRPr lang="en-US" altLang="ja-JP" dirty="0"/>
          </a:p>
          <a:p>
            <a:pPr lvl="1"/>
            <a:r>
              <a:rPr lang="ja-JP" altLang="en-US" dirty="0"/>
              <a:t>通知が届かなくなるため</a:t>
            </a:r>
            <a:endParaRPr lang="en-US" altLang="ja-JP" dirty="0"/>
          </a:p>
          <a:p>
            <a:r>
              <a:rPr lang="en-US" altLang="ja-JP" dirty="0">
                <a:solidFill>
                  <a:srgbClr val="F010D5"/>
                </a:solidFill>
              </a:rPr>
              <a:t>OK</a:t>
            </a:r>
            <a:r>
              <a:rPr lang="en-US" altLang="ja-JP" dirty="0"/>
              <a:t> </a:t>
            </a:r>
            <a:r>
              <a:rPr lang="ja-JP" altLang="en-US" dirty="0"/>
              <a:t>音声電話</a:t>
            </a:r>
            <a:endParaRPr lang="en-US" altLang="ja-JP" dirty="0"/>
          </a:p>
          <a:p>
            <a:pPr lvl="1"/>
            <a:r>
              <a:rPr lang="ja-JP" altLang="en-US" dirty="0"/>
              <a:t>音声通信が生きている前提</a:t>
            </a:r>
            <a:endParaRPr lang="en-US" altLang="ja-JP" dirty="0"/>
          </a:p>
          <a:p>
            <a:r>
              <a:rPr lang="en-US" altLang="ja-JP" dirty="0">
                <a:solidFill>
                  <a:srgbClr val="00B050"/>
                </a:solidFill>
              </a:rPr>
              <a:t>OK</a:t>
            </a:r>
            <a:r>
              <a:rPr lang="en-US" altLang="ja-JP" dirty="0"/>
              <a:t> 6</a:t>
            </a:r>
            <a:r>
              <a:rPr lang="ja-JP" altLang="en-US" dirty="0"/>
              <a:t>桁を入力する方式（通常、通信は不要）</a:t>
            </a:r>
            <a:endParaRPr lang="en-US" altLang="ja-JP" dirty="0">
              <a:hlinkClick r:id="rId2"/>
            </a:endParaRPr>
          </a:p>
          <a:p>
            <a:pPr lvl="1"/>
            <a:r>
              <a:rPr lang="ja-JP" altLang="en-US" dirty="0"/>
              <a:t>専用ハードウェアトークン、セキュリティキー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Google</a:t>
            </a:r>
            <a:r>
              <a:rPr lang="ja-JP" altLang="en-US" dirty="0">
                <a:hlinkClick r:id="rId2"/>
              </a:rPr>
              <a:t>認証システム</a:t>
            </a:r>
            <a:endParaRPr lang="en-US" altLang="ja-JP" dirty="0"/>
          </a:p>
          <a:p>
            <a:pPr lvl="1"/>
            <a:r>
              <a:rPr lang="ja-JP" altLang="en-US" dirty="0"/>
              <a:t>実は</a:t>
            </a:r>
            <a:r>
              <a:rPr lang="en-US" altLang="ja-JP" dirty="0">
                <a:hlinkClick r:id="rId3"/>
              </a:rPr>
              <a:t>Microsoft Authenticator</a:t>
            </a:r>
            <a:r>
              <a:rPr lang="ja-JP" altLang="en-US" dirty="0">
                <a:hlinkClick r:id="rId3"/>
              </a:rPr>
              <a:t>も</a:t>
            </a:r>
            <a:r>
              <a:rPr lang="en-US" altLang="ja-JP" dirty="0">
                <a:hlinkClick r:id="rId3"/>
              </a:rPr>
              <a:t>6</a:t>
            </a:r>
            <a:r>
              <a:rPr lang="ja-JP" altLang="en-US" dirty="0">
                <a:hlinkClick r:id="rId3"/>
              </a:rPr>
              <a:t>桁入力方式</a:t>
            </a:r>
            <a:r>
              <a:rPr lang="ja-JP" altLang="en-US" dirty="0"/>
              <a:t>がある（</a:t>
            </a:r>
            <a:r>
              <a:rPr lang="ja-JP" altLang="en-US" dirty="0">
                <a:hlinkClick r:id="rId4"/>
              </a:rPr>
              <a:t>動画</a:t>
            </a:r>
            <a:r>
              <a:rPr lang="ja-JP" altLang="en-US" dirty="0"/>
              <a:t>）</a:t>
            </a:r>
            <a:endParaRPr lang="en-US" altLang="ja-JP" dirty="0"/>
          </a:p>
          <a:p>
            <a:pPr lvl="2"/>
            <a:r>
              <a:rPr lang="ja-JP" altLang="en-US" dirty="0"/>
              <a:t>スマホで</a:t>
            </a:r>
            <a:r>
              <a:rPr lang="en-US" altLang="ja-JP" dirty="0"/>
              <a:t>Microsoft Authenticator</a:t>
            </a:r>
            <a:r>
              <a:rPr lang="ja-JP" altLang="en-US" dirty="0"/>
              <a:t>をタップして起動</a:t>
            </a:r>
            <a:endParaRPr lang="en-US" altLang="ja-JP" dirty="0"/>
          </a:p>
          <a:p>
            <a:pPr lvl="2"/>
            <a:r>
              <a:rPr lang="en-US" altLang="ja-JP" dirty="0"/>
              <a:t>The University of Tokyo</a:t>
            </a:r>
            <a:r>
              <a:rPr lang="ja-JP" altLang="en-US" dirty="0"/>
              <a:t>を選択、</a:t>
            </a:r>
            <a:r>
              <a:rPr lang="en-US" altLang="ja-JP" dirty="0"/>
              <a:t>6</a:t>
            </a:r>
            <a:r>
              <a:rPr lang="ja-JP" altLang="en-US" dirty="0"/>
              <a:t>桁を表示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EACB-FB17-71EB-EDE2-1AEC2D902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0AD83E-1ACD-A88B-6EF4-1A2AFF11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1114E3-A7D5-FA85-CC3E-D11AB1EC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290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A5D44-74B4-4891-30F9-D8239900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質問</a:t>
            </a:r>
            <a:r>
              <a:rPr lang="en-US" altLang="ja-JP" dirty="0"/>
              <a:t>?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をご利用ください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A08D76-1294-E17A-95A9-F6EB0074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で検索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東大の</a:t>
            </a:r>
            <a:r>
              <a:rPr kumimoji="1" lang="en-US" altLang="ja-JP" dirty="0"/>
              <a:t>Zoom?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kumimoji="1" lang="en-US" altLang="ja-JP" dirty="0"/>
          </a:p>
          <a:p>
            <a:pPr lvl="1"/>
            <a:r>
              <a:rPr lang="ja-JP" altLang="en-US" dirty="0"/>
              <a:t>東大の</a:t>
            </a:r>
            <a:r>
              <a:rPr lang="en-US" altLang="ja-JP" dirty="0"/>
              <a:t>Microsoft?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lang="en-US" altLang="ja-JP" dirty="0"/>
          </a:p>
          <a:p>
            <a:pPr lvl="1"/>
            <a:r>
              <a:rPr kumimoji="1" lang="en-US" altLang="ja-JP" dirty="0"/>
              <a:t>... </a:t>
            </a:r>
            <a:r>
              <a:rPr kumimoji="1" lang="ja-JP" altLang="en-US" dirty="0"/>
              <a:t>かなりの確率で見たいページがヒットします</a:t>
            </a:r>
            <a:endParaRPr kumimoji="1" lang="en-US" altLang="ja-JP" dirty="0"/>
          </a:p>
          <a:p>
            <a:r>
              <a:rPr lang="ja-JP" altLang="en-US" dirty="0"/>
              <a:t>サポート</a:t>
            </a:r>
            <a:endParaRPr lang="en-US" altLang="ja-JP" dirty="0"/>
          </a:p>
          <a:p>
            <a:pPr lvl="1"/>
            <a:r>
              <a:rPr lang="ja-JP" altLang="en-US" dirty="0"/>
              <a:t>チャット、</a:t>
            </a:r>
            <a:r>
              <a:rPr lang="en-US" altLang="ja-JP" dirty="0"/>
              <a:t>Zoom</a:t>
            </a:r>
            <a:r>
              <a:rPr lang="ja-JP" altLang="en-US" dirty="0"/>
              <a:t>、メールフォーム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BDE4A9-B4DA-1E30-54BC-F83E768A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28D92F-D5CF-9039-BBBC-8EB768D2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AA161F-F08A-A28C-03D8-4FF60B3E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FF915A-A7FD-4131-19F0-E5679BC2F4FB}"/>
              </a:ext>
            </a:extLst>
          </p:cNvPr>
          <p:cNvSpPr txBox="1"/>
          <p:nvPr/>
        </p:nvSpPr>
        <p:spPr>
          <a:xfrm>
            <a:off x="4615180" y="2401054"/>
            <a:ext cx="231394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zoom</a:t>
            </a:r>
            <a:endParaRPr lang="ja-JP" altLang="en-US" sz="24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C8AB418-9D20-07DD-D535-2BF9A6E3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61330" y="2245043"/>
            <a:ext cx="535580" cy="61767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2BE4F1-1186-3C58-C320-F096C2E60CF8}"/>
              </a:ext>
            </a:extLst>
          </p:cNvPr>
          <p:cNvSpPr txBox="1"/>
          <p:nvPr/>
        </p:nvSpPr>
        <p:spPr>
          <a:xfrm>
            <a:off x="5163820" y="2886144"/>
            <a:ext cx="260858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</a:t>
            </a:r>
            <a:r>
              <a:rPr lang="en-US" altLang="ja-JP" sz="2400" dirty="0" err="1"/>
              <a:t>microsoft</a:t>
            </a:r>
            <a:endParaRPr lang="ja-JP" altLang="en-US" sz="2400" dirty="0"/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111F6B00-34A4-7F26-C7F3-9A7046C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5910" y="2730133"/>
            <a:ext cx="535580" cy="617676"/>
          </a:xfrm>
          <a:prstGeom prst="rect">
            <a:avLst/>
          </a:prstGeom>
        </p:spPr>
      </p:pic>
      <p:pic>
        <p:nvPicPr>
          <p:cNvPr id="14" name="us">
            <a:hlinkClick r:id="" action="ppaction://media"/>
            <a:extLst>
              <a:ext uri="{FF2B5EF4-FFF2-40B4-BE49-F238E27FC236}">
                <a16:creationId xmlns:a16="http://schemas.microsoft.com/office/drawing/2014/main" id="{5EE24E97-C98D-91B4-9D51-2AA7111D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1490" y="1846945"/>
            <a:ext cx="3773960" cy="445694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0280AE-9E31-7A01-6679-78A52B36BAFC}"/>
              </a:ext>
            </a:extLst>
          </p:cNvPr>
          <p:cNvSpPr txBox="1"/>
          <p:nvPr/>
        </p:nvSpPr>
        <p:spPr>
          <a:xfrm>
            <a:off x="8111490" y="6281881"/>
            <a:ext cx="294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6"/>
              </a:rPr>
              <a:t>https://youtu.be/aPigliX-Nyg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48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DAF1F3-7A4F-44A1-AC7E-0CD9A2D52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274638"/>
            <a:ext cx="8712968" cy="114300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多要素認証の利用終了方法</a:t>
            </a:r>
            <a:br>
              <a:rPr lang="en-US" altLang="ja-JP" dirty="0"/>
            </a:br>
            <a:r>
              <a:rPr lang="ja-JP" altLang="en-US" dirty="0"/>
              <a:t>（</a:t>
            </a:r>
            <a:r>
              <a:rPr lang="en-US" altLang="ja-JP" dirty="0"/>
              <a:t>…</a:t>
            </a:r>
            <a:r>
              <a:rPr lang="ja-JP" altLang="en-US" dirty="0"/>
              <a:t>じゃなかったあの時に戻りたい）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B9FD86-B0C8-4038-A29E-93B77F2C9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57" y="1961615"/>
            <a:ext cx="10556563" cy="4525963"/>
          </a:xfrm>
        </p:spPr>
        <p:txBody>
          <a:bodyPr>
            <a:normAutofit/>
          </a:bodyPr>
          <a:lstStyle/>
          <a:p>
            <a:r>
              <a:rPr lang="ja-JP" altLang="en-US" dirty="0"/>
              <a:t>できるだけ思い止まって、と言った上で</a:t>
            </a:r>
            <a:r>
              <a:rPr lang="en-US" altLang="ja-JP" dirty="0"/>
              <a:t>…</a:t>
            </a:r>
          </a:p>
          <a:p>
            <a:r>
              <a:rPr lang="ja-JP" altLang="en-US" dirty="0"/>
              <a:t>それでも利用終了したい場合、</a:t>
            </a:r>
            <a:r>
              <a:rPr lang="ja-JP" altLang="en-US" dirty="0">
                <a:hlinkClick r:id="rId2"/>
              </a:rPr>
              <a:t>本人確認方法再登録および利用終了</a:t>
            </a:r>
            <a:r>
              <a:rPr lang="ja-JP" altLang="en-US" dirty="0"/>
              <a:t>ページからお申し込みください</a:t>
            </a:r>
            <a:endParaRPr lang="en-US" altLang="ja-JP" dirty="0"/>
          </a:p>
          <a:p>
            <a:r>
              <a:rPr lang="ja-JP" altLang="en-US" dirty="0">
                <a:sym typeface="Symbol" panose="05050102010706020507" pitchFamily="18" charset="2"/>
              </a:rPr>
              <a:t>トラブル時に設定をやり直（再登録）したい場合も</a:t>
            </a:r>
            <a:r>
              <a:rPr lang="ja-JP" altLang="en-US" dirty="0">
                <a:sym typeface="Symbol" panose="05050102010706020507" pitchFamily="18" charset="2"/>
                <a:hlinkClick r:id="rId2"/>
              </a:rPr>
              <a:t>同じページ</a:t>
            </a:r>
            <a:r>
              <a:rPr lang="ja-JP" altLang="en-US" dirty="0">
                <a:sym typeface="Symbol" panose="05050102010706020507" pitchFamily="18" charset="2"/>
              </a:rPr>
              <a:t>から</a:t>
            </a:r>
            <a:endParaRPr lang="en-US" altLang="ja-JP" dirty="0">
              <a:sym typeface="Symbol" panose="05050102010706020507" pitchFamily="18" charset="2"/>
            </a:endParaRPr>
          </a:p>
          <a:p>
            <a:r>
              <a:rPr lang="ja-JP" altLang="en-US" dirty="0">
                <a:sym typeface="Symbol" panose="05050102010706020507" pitchFamily="18" charset="2"/>
              </a:rPr>
              <a:t>業務に支障をきたす理由がある場合、やめる前にご相談ください</a:t>
            </a:r>
            <a:endParaRPr lang="en-US" altLang="ja-JP" dirty="0">
              <a:sym typeface="Symbol" panose="05050102010706020507" pitchFamily="18" charset="2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CACDF0-8057-4701-8AAB-61B30B4A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089F74-1FEF-4611-BCB0-2C5453FF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1A5183-EF6B-4AC8-BBAD-20235471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B1C7767-30AC-ECC4-F7CA-4A30B07D20CB}"/>
              </a:ext>
            </a:extLst>
          </p:cNvPr>
          <p:cNvGrpSpPr/>
          <p:nvPr/>
        </p:nvGrpSpPr>
        <p:grpSpPr>
          <a:xfrm>
            <a:off x="10604552" y="4142966"/>
            <a:ext cx="1498496" cy="2039645"/>
            <a:chOff x="10488488" y="1949662"/>
            <a:chExt cx="1498496" cy="2039645"/>
          </a:xfrm>
        </p:grpSpPr>
        <p:pic>
          <p:nvPicPr>
            <p:cNvPr id="8" name="図 7" descr="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CB6089C8-754C-DB99-6ACF-5E1C1B5F6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3180" y="2464542"/>
              <a:ext cx="1383804" cy="1524765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C50A858-C9D5-EF72-4570-D37B9262F1C6}"/>
                </a:ext>
              </a:extLst>
            </p:cNvPr>
            <p:cNvSpPr txBox="1"/>
            <p:nvPr/>
          </p:nvSpPr>
          <p:spPr>
            <a:xfrm>
              <a:off x="10488488" y="194966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やめないで</a:t>
              </a:r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17F5350-F533-9AA1-4CFB-6864DBC9072C}"/>
                </a:ext>
              </a:extLst>
            </p:cNvPr>
            <p:cNvCxnSpPr/>
            <p:nvPr/>
          </p:nvCxnSpPr>
          <p:spPr>
            <a:xfrm>
              <a:off x="10603180" y="2382006"/>
              <a:ext cx="288032" cy="208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36B0D609-C226-32DC-4701-CB92FD50F0D1}"/>
                </a:ext>
              </a:extLst>
            </p:cNvPr>
            <p:cNvCxnSpPr>
              <a:stCxn id="9" idx="3"/>
            </p:cNvCxnSpPr>
            <p:nvPr/>
          </p:nvCxnSpPr>
          <p:spPr>
            <a:xfrm flipH="1">
              <a:off x="11611292" y="2134329"/>
              <a:ext cx="216024" cy="4080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DE35D72-A715-F561-024A-420E563678F7}"/>
                </a:ext>
              </a:extLst>
            </p:cNvPr>
            <p:cNvCxnSpPr/>
            <p:nvPr/>
          </p:nvCxnSpPr>
          <p:spPr>
            <a:xfrm>
              <a:off x="10601661" y="2261610"/>
              <a:ext cx="288032" cy="208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432F40B0-905A-D34E-4E0E-2F35E6BDF646}"/>
                </a:ext>
              </a:extLst>
            </p:cNvPr>
            <p:cNvCxnSpPr/>
            <p:nvPr/>
          </p:nvCxnSpPr>
          <p:spPr>
            <a:xfrm flipH="1">
              <a:off x="11702608" y="2144526"/>
              <a:ext cx="216024" cy="4080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C7CA316-B2FD-7E68-09BE-B06EB110266C}"/>
              </a:ext>
            </a:extLst>
          </p:cNvPr>
          <p:cNvSpPr/>
          <p:nvPr/>
        </p:nvSpPr>
        <p:spPr>
          <a:xfrm>
            <a:off x="2225842" y="2201779"/>
            <a:ext cx="5570621" cy="3296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本当に必須になるならこれを言う意味がなくなるが</a:t>
            </a:r>
            <a:endParaRPr kumimoji="1" lang="en-US" altLang="ja-JP" dirty="0"/>
          </a:p>
          <a:p>
            <a:pPr algn="ctr"/>
            <a:r>
              <a:rPr lang="ja-JP" altLang="en-US" dirty="0"/>
              <a:t>トラブルはどう救うつもり</a:t>
            </a:r>
            <a:r>
              <a:rPr lang="en-US" altLang="ja-JP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2114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E5DA6B-D3A8-A61F-670A-5CC8A0EA7BEB}"/>
              </a:ext>
            </a:extLst>
          </p:cNvPr>
          <p:cNvSpPr/>
          <p:nvPr/>
        </p:nvSpPr>
        <p:spPr>
          <a:xfrm>
            <a:off x="1275347" y="4752473"/>
            <a:ext cx="4680285" cy="4806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485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48674-1037-ED52-76EE-EC21EA3A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必須 </a:t>
            </a:r>
            <a:r>
              <a:rPr kumimoji="1" lang="ja-JP" altLang="en-US" dirty="0"/>
              <a:t>情報セキュリティ教育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9A6E5-70EF-F89A-353E-24F53E91F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kumimoji="1" lang="ja-JP" altLang="en-US" dirty="0">
                <a:ea typeface="メイリオ"/>
              </a:rPr>
              <a:t>簡単な</a:t>
            </a:r>
            <a:r>
              <a:rPr kumimoji="1" lang="en-US" altLang="ja-JP" dirty="0">
                <a:ea typeface="メイリオ"/>
              </a:rPr>
              <a:t>e-learning + </a:t>
            </a:r>
            <a:r>
              <a:rPr kumimoji="1" lang="ja-JP" altLang="en-US" dirty="0">
                <a:ea typeface="メイリオ"/>
              </a:rPr>
              <a:t>テスト（</a:t>
            </a:r>
            <a:r>
              <a:rPr kumimoji="1" lang="en-US" altLang="ja-JP" dirty="0">
                <a:ea typeface="メイリオ"/>
              </a:rPr>
              <a:t>3</a:t>
            </a:r>
            <a:r>
              <a:rPr lang="ja-JP" altLang="en-US" dirty="0">
                <a:ea typeface="メイリオ"/>
              </a:rPr>
              <a:t>択 </a:t>
            </a:r>
            <a:r>
              <a:rPr lang="en-US" altLang="ja-JP" dirty="0">
                <a:ea typeface="メイリオ"/>
              </a:rPr>
              <a:t>x 10</a:t>
            </a:r>
            <a:r>
              <a:rPr lang="ja-JP" altLang="en-US" dirty="0">
                <a:ea typeface="メイリオ"/>
              </a:rPr>
              <a:t>題）</a:t>
            </a:r>
            <a:endParaRPr lang="ja-JP" altLang="en-US" strike="sngStrike" dirty="0">
              <a:ea typeface="メイリオ"/>
              <a:cs typeface="Calibri"/>
            </a:endParaRPr>
          </a:p>
          <a:p>
            <a:r>
              <a:rPr lang="ja-JP" altLang="en-US" dirty="0"/>
              <a:t>テストに合格するまで以下が使えません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dirty="0">
                <a:ea typeface="メイリオ"/>
              </a:rPr>
              <a:t>UTokyo </a:t>
            </a:r>
            <a:r>
              <a:rPr lang="en-US" altLang="ja-JP" dirty="0">
                <a:ea typeface="メイリオ"/>
              </a:rPr>
              <a:t>Wi-Fi</a:t>
            </a:r>
            <a:endParaRPr kumimoji="1" lang="en-US" altLang="ja-JP" dirty="0"/>
          </a:p>
          <a:p>
            <a:pPr lvl="1"/>
            <a:r>
              <a:rPr lang="en-US" altLang="ja-JP" dirty="0"/>
              <a:t>UTokyo Slack</a:t>
            </a:r>
          </a:p>
          <a:p>
            <a:pPr lvl="1"/>
            <a:r>
              <a:rPr kumimoji="1" lang="en-US" altLang="ja-JP" dirty="0"/>
              <a:t>UTokyo VPN</a:t>
            </a:r>
          </a:p>
          <a:p>
            <a:r>
              <a:rPr lang="ja-JP" altLang="en-US" dirty="0">
                <a:solidFill>
                  <a:srgbClr val="FF00FF"/>
                </a:solidFill>
                <a:ea typeface="メイリオ"/>
              </a:rPr>
              <a:t>本学全員必修</a:t>
            </a:r>
            <a:r>
              <a:rPr lang="ja-JP" altLang="en-US" dirty="0">
                <a:ea typeface="メイリオ"/>
              </a:rPr>
              <a:t>（「テスト受けるか、</a:t>
            </a:r>
            <a:r>
              <a:rPr lang="en-US" altLang="ja-JP" dirty="0">
                <a:ea typeface="メイリオ"/>
              </a:rPr>
              <a:t>Wi-Fi/Slack/VPN</a:t>
            </a:r>
            <a:r>
              <a:rPr lang="ja-JP" altLang="en-US" dirty="0">
                <a:ea typeface="メイリオ"/>
              </a:rPr>
              <a:t>をあきらめる」という選択ではありません）</a:t>
            </a:r>
            <a:endParaRPr lang="en-US" altLang="ja-JP" dirty="0">
              <a:ea typeface="メイリオ"/>
            </a:endParaRPr>
          </a:p>
          <a:p>
            <a:r>
              <a:rPr lang="ja-JP" altLang="en-US" dirty="0">
                <a:ea typeface="メイリオ"/>
              </a:rPr>
              <a:t>現在すぐに受講可能です</a:t>
            </a:r>
            <a:endParaRPr lang="en-US" altLang="ja-JP" dirty="0">
              <a:ea typeface="メイリオ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C22663-28DE-582A-89B7-02231CAF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21C64C-2CF3-9825-3D9B-027E32B5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227056-75BC-3A74-4F52-96BF3199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E28BDC-8B0A-5FC2-12CB-E4FBB79FE832}"/>
              </a:ext>
            </a:extLst>
          </p:cNvPr>
          <p:cNvSpPr/>
          <p:nvPr/>
        </p:nvSpPr>
        <p:spPr>
          <a:xfrm>
            <a:off x="5632173" y="3219416"/>
            <a:ext cx="3538327" cy="557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東京大学  情報セキュリティ教育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4DE33C-AE7C-47A6-A75F-9B2D332C0005}"/>
              </a:ext>
            </a:extLst>
          </p:cNvPr>
          <p:cNvSpPr/>
          <p:nvPr/>
        </p:nvSpPr>
        <p:spPr>
          <a:xfrm>
            <a:off x="9303021" y="3312180"/>
            <a:ext cx="2776329" cy="557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またはこの</a:t>
            </a:r>
            <a:r>
              <a:rPr lang="ja-JP" altLang="en-US" dirty="0">
                <a:solidFill>
                  <a:schemeClr val="tx1"/>
                </a:solidFill>
                <a:hlinkClick r:id="rId2"/>
              </a:rPr>
              <a:t>リンク</a:t>
            </a:r>
            <a:r>
              <a:rPr lang="ja-JP" altLang="en-US" dirty="0">
                <a:solidFill>
                  <a:schemeClr val="tx1"/>
                </a:solidFill>
              </a:rPr>
              <a:t>から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4ACA060A-34E1-4B9A-F9B5-6F60D0F8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128" y="3495665"/>
            <a:ext cx="648528" cy="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2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E5DA6B-D3A8-A61F-670A-5CC8A0EA7BEB}"/>
              </a:ext>
            </a:extLst>
          </p:cNvPr>
          <p:cNvSpPr/>
          <p:nvPr/>
        </p:nvSpPr>
        <p:spPr>
          <a:xfrm>
            <a:off x="733926" y="5305924"/>
            <a:ext cx="10619873" cy="4806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92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694E4-ECF8-F47D-EEFF-538EA832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ja-JP" altLang="en-US" dirty="0"/>
              <a:t>結局何をすればよいかのまとめ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41C447-0A70-1F71-50ED-61F63331D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>
                <a:hlinkClick r:id="rId2"/>
              </a:rPr>
              <a:t>多要素認証を設定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dirty="0">
                <a:hlinkClick r:id="rId3"/>
              </a:rPr>
              <a:t>情報セキュリティ教育（テスト）</a:t>
            </a:r>
            <a:r>
              <a:rPr lang="ja-JP" altLang="en-US" dirty="0"/>
              <a:t>をクリア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5E327E-1DD7-0BC9-BA40-E46FE84F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4AC5FA-6F49-5A30-599C-7544775C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D3D556-F4F0-BEA4-4B74-4E93877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27E402-E082-FE2A-D2AD-78D89CECF638}"/>
              </a:ext>
            </a:extLst>
          </p:cNvPr>
          <p:cNvSpPr/>
          <p:nvPr/>
        </p:nvSpPr>
        <p:spPr>
          <a:xfrm>
            <a:off x="3933825" y="5946775"/>
            <a:ext cx="7620000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お早めに多要素認証まで乗り切って、安全・快適にお使いください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614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838199" y="2304080"/>
            <a:ext cx="8105775" cy="5962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80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0CE57-36C1-780F-955B-5806EA63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主な更新情報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EE6FF0-FC18-45CE-9EA6-159A7933A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65" y="1825625"/>
            <a:ext cx="11529112" cy="4351338"/>
          </a:xfrm>
        </p:spPr>
        <p:txBody>
          <a:bodyPr/>
          <a:lstStyle/>
          <a:p>
            <a:r>
              <a:rPr kumimoji="1" lang="en-US" altLang="ja-JP" dirty="0"/>
              <a:t>2024/03/12 : </a:t>
            </a:r>
            <a:r>
              <a:rPr kumimoji="1" lang="en-US" altLang="ja-JP" dirty="0" err="1"/>
              <a:t>UToko</a:t>
            </a:r>
            <a:r>
              <a:rPr kumimoji="1" lang="en-US" altLang="ja-JP" dirty="0"/>
              <a:t> Account</a:t>
            </a:r>
            <a:r>
              <a:rPr lang="ja-JP" altLang="en-US" dirty="0"/>
              <a:t> </a:t>
            </a:r>
            <a:r>
              <a:rPr kumimoji="1" lang="ja-JP" altLang="en-US" dirty="0"/>
              <a:t>サインインの流れ</a:t>
            </a:r>
            <a:r>
              <a:rPr lang="ja-JP" altLang="en-US" dirty="0"/>
              <a:t>微小変化</a:t>
            </a:r>
            <a:endParaRPr kumimoji="1" lang="en-US" altLang="ja-JP" dirty="0"/>
          </a:p>
          <a:p>
            <a:r>
              <a:rPr kumimoji="1" lang="en-US" altLang="ja-JP" dirty="0"/>
              <a:t>2024/02/20 : Google</a:t>
            </a:r>
            <a:r>
              <a:rPr kumimoji="1" lang="ja-JP" altLang="en-US" dirty="0"/>
              <a:t>も</a:t>
            </a:r>
            <a:r>
              <a:rPr kumimoji="1" lang="en-US" altLang="ja-JP" dirty="0"/>
              <a:t>UTokyo Account</a:t>
            </a:r>
            <a:r>
              <a:rPr kumimoji="1" lang="ja-JP" altLang="en-US" dirty="0"/>
              <a:t>でサインイン</a:t>
            </a:r>
            <a:endParaRPr kumimoji="1" lang="en-US" altLang="ja-JP" dirty="0"/>
          </a:p>
          <a:p>
            <a:r>
              <a:rPr kumimoji="1" lang="en-US" altLang="ja-JP" dirty="0"/>
              <a:t>2024/03/12 : </a:t>
            </a:r>
            <a:r>
              <a:rPr kumimoji="1" lang="ja-JP" altLang="en-US" dirty="0"/>
              <a:t>パスワードレス認証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D152CC-0ABE-039F-114A-E237B9CF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442D3-9FB4-D765-E1C8-17CDFD4C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944D6B-1C56-0E97-4AA6-6FC004A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29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0CE57-36C1-780F-955B-5806EA63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主な更新情報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EE6FF0-FC18-45CE-9EA6-159A7933A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65" y="1825625"/>
            <a:ext cx="11529112" cy="4351338"/>
          </a:xfrm>
        </p:spPr>
        <p:txBody>
          <a:bodyPr/>
          <a:lstStyle/>
          <a:p>
            <a:r>
              <a:rPr kumimoji="1" lang="en-US" altLang="ja-JP" dirty="0"/>
              <a:t>2024/03/12 : </a:t>
            </a:r>
            <a:r>
              <a:rPr kumimoji="1" lang="en-US" altLang="ja-JP" dirty="0" err="1"/>
              <a:t>UToko</a:t>
            </a:r>
            <a:r>
              <a:rPr kumimoji="1" lang="en-US" altLang="ja-JP" dirty="0"/>
              <a:t> Account</a:t>
            </a:r>
            <a:r>
              <a:rPr lang="ja-JP" altLang="en-US" dirty="0"/>
              <a:t> </a:t>
            </a:r>
            <a:r>
              <a:rPr kumimoji="1" lang="ja-JP" altLang="en-US" dirty="0"/>
              <a:t>サインインの流れ</a:t>
            </a:r>
            <a:r>
              <a:rPr lang="ja-JP" altLang="en-US" dirty="0"/>
              <a:t>微小変化</a:t>
            </a:r>
            <a:endParaRPr kumimoji="1" lang="en-US" altLang="ja-JP" dirty="0"/>
          </a:p>
          <a:p>
            <a:r>
              <a:rPr kumimoji="1" lang="en-US" altLang="ja-JP" dirty="0"/>
              <a:t>2024/02/20 : Google</a:t>
            </a:r>
            <a:r>
              <a:rPr kumimoji="1" lang="ja-JP" altLang="en-US" dirty="0"/>
              <a:t>も</a:t>
            </a:r>
            <a:r>
              <a:rPr kumimoji="1" lang="en-US" altLang="ja-JP" dirty="0"/>
              <a:t>UTokyo Account</a:t>
            </a:r>
            <a:r>
              <a:rPr kumimoji="1" lang="ja-JP" altLang="en-US" dirty="0"/>
              <a:t>でサインイン</a:t>
            </a:r>
            <a:endParaRPr kumimoji="1" lang="en-US" altLang="ja-JP" dirty="0"/>
          </a:p>
          <a:p>
            <a:r>
              <a:rPr kumimoji="1" lang="en-US" altLang="ja-JP" dirty="0"/>
              <a:t>2024/03/12 : </a:t>
            </a:r>
            <a:r>
              <a:rPr kumimoji="1" lang="ja-JP" altLang="en-US" dirty="0"/>
              <a:t>パスワードレス認証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D152CC-0ABE-039F-114A-E237B9CF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442D3-9FB4-D765-E1C8-17CDFD4C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944D6B-1C56-0E97-4AA6-6FC004A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B837AC-B93C-81DF-E76A-AFDACB1B4833}"/>
              </a:ext>
            </a:extLst>
          </p:cNvPr>
          <p:cNvSpPr/>
          <p:nvPr/>
        </p:nvSpPr>
        <p:spPr>
          <a:xfrm>
            <a:off x="249383" y="1828800"/>
            <a:ext cx="11315699" cy="50915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629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703F8-D235-8E4C-E848-C94B49B7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メジャーな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サービス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3481-007E-77A5-AA69-05D65A76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AB9F9D-1915-C72D-0C06-8815B6B0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C6E168-2492-6594-B8BF-F27FB93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E918BE43-F236-31B7-5727-F54D44BC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箱からサインインページへ飛べます</a:t>
            </a:r>
            <a:endParaRPr kumimoji="1" lang="en-US" altLang="ja-JP" dirty="0"/>
          </a:p>
          <a:p>
            <a:r>
              <a:rPr kumimoji="1" lang="en-US" altLang="ja-JP" dirty="0"/>
              <a:t> </a:t>
            </a:r>
            <a:r>
              <a:rPr lang="ja-JP" altLang="en-US" dirty="0"/>
              <a:t>     から</a:t>
            </a:r>
            <a:r>
              <a:rPr lang="en-US" altLang="ja-JP" dirty="0"/>
              <a:t>utelecon</a:t>
            </a:r>
            <a:r>
              <a:rPr lang="ja-JP" altLang="en-US" dirty="0"/>
              <a:t>の説明ページへ飛べます</a:t>
            </a:r>
          </a:p>
          <a:p>
            <a:pPr lvl="1"/>
            <a:r>
              <a:rPr kumimoji="1" lang="ja-JP" altLang="en-US" dirty="0"/>
              <a:t>不明な点があれば御一読ください</a:t>
            </a:r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644D1BA6-DF87-3707-13DD-E77F089A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27" y="2451456"/>
            <a:ext cx="487596" cy="487596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19BD046-74EC-B570-EE49-D5559D85D945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106821CD-989B-E90E-4955-942955DA752D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28" name="テキスト ボックス 27">
                <a:hlinkClick r:id="rId3"/>
                <a:extLst>
                  <a:ext uri="{FF2B5EF4-FFF2-40B4-BE49-F238E27FC236}">
                    <a16:creationId xmlns:a16="http://schemas.microsoft.com/office/drawing/2014/main" id="{03C7A314-D77A-B38F-5169-84BFC41AB89E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67E99549-86D8-2959-436F-0DF43B16CE21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25" name="テキスト ボックス 24">
                  <a:hlinkClick r:id="rId4"/>
                  <a:extLst>
                    <a:ext uri="{FF2B5EF4-FFF2-40B4-BE49-F238E27FC236}">
                      <a16:creationId xmlns:a16="http://schemas.microsoft.com/office/drawing/2014/main" id="{1ABA17C4-36CF-8858-E998-713B76D16A08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7EF0676B-5239-CD17-D43C-17283EA552BC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43448F-BE75-BCDC-B5D5-64695DFDC28C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23" name="テキスト ボックス 22">
                  <a:hlinkClick r:id="rId5"/>
                  <a:extLst>
                    <a:ext uri="{FF2B5EF4-FFF2-40B4-BE49-F238E27FC236}">
                      <a16:creationId xmlns:a16="http://schemas.microsoft.com/office/drawing/2014/main" id="{01A82A13-3B6E-03CB-926C-18563C023C8C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A66F0BA3-7566-3F6C-640A-11DD1F04D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D8349B15-0E70-E90C-EFA0-57095E1C7BC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24" name="テキスト ボックス 23">
                  <a:hlinkClick r:id="rId6"/>
                  <a:extLst>
                    <a:ext uri="{FF2B5EF4-FFF2-40B4-BE49-F238E27FC236}">
                      <a16:creationId xmlns:a16="http://schemas.microsoft.com/office/drawing/2014/main" id="{324F8E7A-C136-B994-24B2-3ABA7668B8CF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F737E881-AF5C-0AAE-77AD-05AE9DC60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E475EA2B-9F4A-9C1E-B5C7-8773474FD446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22" name="テキスト ボックス 21">
                  <a:hlinkClick r:id="rId7"/>
                  <a:extLst>
                    <a:ext uri="{FF2B5EF4-FFF2-40B4-BE49-F238E27FC236}">
                      <a16:creationId xmlns:a16="http://schemas.microsoft.com/office/drawing/2014/main" id="{E6DFACFB-6918-D29D-9488-E93FB89DCDCC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5" name="直線矢印コネクタ 34">
                  <a:extLst>
                    <a:ext uri="{FF2B5EF4-FFF2-40B4-BE49-F238E27FC236}">
                      <a16:creationId xmlns:a16="http://schemas.microsoft.com/office/drawing/2014/main" id="{8A8E1A74-1B6D-A2FF-414F-7FA53054D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2A337E26-FC25-3139-62AD-A0A7CFB4DE78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20" name="図 19">
                  <a:hlinkClick r:id="rId8"/>
                  <a:extLst>
                    <a:ext uri="{FF2B5EF4-FFF2-40B4-BE49-F238E27FC236}">
                      <a16:creationId xmlns:a16="http://schemas.microsoft.com/office/drawing/2014/main" id="{BCF379F5-29C1-3B8B-A9C3-CE3547505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A46A0926-CAD1-3508-5322-AB3B8A8F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23889BA5-4630-6233-052E-7676E0CCB7D9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18" name="図 17">
                  <a:hlinkClick r:id="rId10"/>
                  <a:extLst>
                    <a:ext uri="{FF2B5EF4-FFF2-40B4-BE49-F238E27FC236}">
                      <a16:creationId xmlns:a16="http://schemas.microsoft.com/office/drawing/2014/main" id="{B21CDEB8-B331-AA64-4CE4-29B24BC48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7" name="直線矢印コネクタ 36">
                  <a:extLst>
                    <a:ext uri="{FF2B5EF4-FFF2-40B4-BE49-F238E27FC236}">
                      <a16:creationId xmlns:a16="http://schemas.microsoft.com/office/drawing/2014/main" id="{48076465-2B82-8B86-B510-C6A7C397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830B0B2-FD6E-C528-D708-E1C59834430E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1" name="テキスト ボックス 20">
                  <a:hlinkClick r:id="rId12"/>
                  <a:extLst>
                    <a:ext uri="{FF2B5EF4-FFF2-40B4-BE49-F238E27FC236}">
                      <a16:creationId xmlns:a16="http://schemas.microsoft.com/office/drawing/2014/main" id="{F1A3018D-BB8F-B8FF-6CD6-7D7530FD0937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9" name="テキスト ボックス 28">
                  <a:hlinkClick r:id="rId13"/>
                  <a:extLst>
                    <a:ext uri="{FF2B5EF4-FFF2-40B4-BE49-F238E27FC236}">
                      <a16:creationId xmlns:a16="http://schemas.microsoft.com/office/drawing/2014/main" id="{D75F34FC-5A3A-0A61-CAA6-A1EE5B9D16C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A8769216-1267-835E-51C1-3FEBF60C7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矢印コネクタ 38">
                  <a:extLst>
                    <a:ext uri="{FF2B5EF4-FFF2-40B4-BE49-F238E27FC236}">
                      <a16:creationId xmlns:a16="http://schemas.microsoft.com/office/drawing/2014/main" id="{3634F2EE-7D67-D27D-0F12-E28A75EE64A8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図 7" descr="ロゴ&#10;&#10;自動的に生成された説明">
              <a:hlinkClick r:id="rId14"/>
              <a:extLst>
                <a:ext uri="{FF2B5EF4-FFF2-40B4-BE49-F238E27FC236}">
                  <a16:creationId xmlns:a16="http://schemas.microsoft.com/office/drawing/2014/main" id="{7B794D20-1524-85F1-7807-799C1109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9" name="図 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AC02758-7111-17B0-FCF1-984C6319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F302512D-37D6-BF93-B7F1-1B9A222A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D8BA068-4CB9-9A48-DCD6-76F01DF0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28FA5A19-16D5-8252-EE7F-83C3D1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72C092CC-35B9-3141-C8AF-365C49B5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2"/>
              <a:extLst>
                <a:ext uri="{FF2B5EF4-FFF2-40B4-BE49-F238E27FC236}">
                  <a16:creationId xmlns:a16="http://schemas.microsoft.com/office/drawing/2014/main" id="{3AEC681B-D658-C531-D0EF-B01986C5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87924C59-AAAD-78E9-1DAF-61E01E54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770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0914uteleconとサポーター.potx" id="{9D9A8BD0-6594-4F77-9437-93B814D02635}" vid="{42CE79A7-A8FE-45E5-8B1F-BB62B88EDB9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2661</TotalTime>
  <Words>2840</Words>
  <Application>Microsoft Office PowerPoint</Application>
  <PresentationFormat>ワイド画面</PresentationFormat>
  <Paragraphs>507</Paragraphs>
  <Slides>54</Slides>
  <Notes>2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1" baseType="lpstr">
      <vt:lpstr>メイリオ</vt:lpstr>
      <vt:lpstr>游ゴシック</vt:lpstr>
      <vt:lpstr>Arial</vt:lpstr>
      <vt:lpstr>Calibri</vt:lpstr>
      <vt:lpstr>Symbol</vt:lpstr>
      <vt:lpstr>Wingdings</vt:lpstr>
      <vt:lpstr>Office テーマ</vt:lpstr>
      <vt:lpstr>東京大学のITシステム アップデート＆セキュリティ</vt:lpstr>
      <vt:lpstr>本パート概要</vt:lpstr>
      <vt:lpstr>本パート概要</vt:lpstr>
      <vt:lpstr>uteleconについて</vt:lpstr>
      <vt:lpstr>質問? uteleconをご利用ください</vt:lpstr>
      <vt:lpstr>本パート概要</vt:lpstr>
      <vt:lpstr>主な更新情報</vt:lpstr>
      <vt:lpstr>主な更新情報</vt:lpstr>
      <vt:lpstr>メジャーなITサービス</vt:lpstr>
      <vt:lpstr>ITサービス提供の方針</vt:lpstr>
      <vt:lpstr>通称・略称</vt:lpstr>
      <vt:lpstr>utacサインインの流れ微小変化</vt:lpstr>
      <vt:lpstr>PowerPoint プレゼンテーション</vt:lpstr>
      <vt:lpstr>utacサインインの共通パターン</vt:lpstr>
      <vt:lpstr>参考：昔との違い</vt:lpstr>
      <vt:lpstr>主な更新情報</vt:lpstr>
      <vt:lpstr>Googleのサインイン方法変更</vt:lpstr>
      <vt:lpstr>PowerPoint プレゼンテーション</vt:lpstr>
      <vt:lpstr>Googleサインイン（= utacサインイン）</vt:lpstr>
      <vt:lpstr>すでにECCSクラウドメールお使いの人は...</vt:lpstr>
      <vt:lpstr>これから使うという人は...</vt:lpstr>
      <vt:lpstr>utacパスワードリセット</vt:lpstr>
      <vt:lpstr>主な更新情報</vt:lpstr>
      <vt:lpstr>本パート概要</vt:lpstr>
      <vt:lpstr>多要素認証とは</vt:lpstr>
      <vt:lpstr>なぜ多要素認証?</vt:lpstr>
      <vt:lpstr>面倒くさくないですか?</vt:lpstr>
      <vt:lpstr>多要素認証の色々な方法（パスワード＋何か）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多要素認証の初期設定方法</vt:lpstr>
      <vt:lpstr>東大では多要素認証が(ほぼ/もうすぐ)必須です</vt:lpstr>
      <vt:lpstr>本パート概要</vt:lpstr>
      <vt:lpstr>パスワードレス認証</vt:lpstr>
      <vt:lpstr>パスワードレス認証具体的な方法</vt:lpstr>
      <vt:lpstr>方法1: Microsoft Authenticatorアプリで</vt:lpstr>
      <vt:lpstr>サインイン時の手順・動作</vt:lpstr>
      <vt:lpstr>方法2: FIDOセキュリティキー</vt:lpstr>
      <vt:lpstr>サインイン時の手順・動作</vt:lpstr>
      <vt:lpstr>サインイン時の手順・動作</vt:lpstr>
      <vt:lpstr>本パート概要</vt:lpstr>
      <vt:lpstr>多要素認証にまつわるトラブルに備える</vt:lpstr>
      <vt:lpstr>多要素認証の初期設定時の罠</vt:lpstr>
      <vt:lpstr>スマホ買い替え</vt:lpstr>
      <vt:lpstr>スマホや携帯を持っていない（持たない主義）</vt:lpstr>
      <vt:lpstr>（海外）出張</vt:lpstr>
      <vt:lpstr>携帯電話会社のデータ通信障害</vt:lpstr>
      <vt:lpstr>多要素認証の利用終了方法 （…じゃなかったあの時に戻りたい）</vt:lpstr>
      <vt:lpstr>本パート概要</vt:lpstr>
      <vt:lpstr>必須 情報セキュリティ教育</vt:lpstr>
      <vt:lpstr>本パート概要</vt:lpstr>
      <vt:lpstr>結局何をすればよいかのまとめ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玉造　潤史</dc:creator>
  <cp:lastModifiedBy>田浦　健次朗</cp:lastModifiedBy>
  <cp:revision>256</cp:revision>
  <dcterms:created xsi:type="dcterms:W3CDTF">2023-09-08T13:50:19Z</dcterms:created>
  <dcterms:modified xsi:type="dcterms:W3CDTF">2024-03-13T18:50:35Z</dcterms:modified>
</cp:coreProperties>
</file>